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73" r:id="rId2"/>
    <p:sldId id="280" r:id="rId3"/>
    <p:sldId id="263" r:id="rId4"/>
    <p:sldId id="265" r:id="rId5"/>
    <p:sldId id="266" r:id="rId6"/>
    <p:sldId id="268" r:id="rId7"/>
    <p:sldId id="271" r:id="rId8"/>
    <p:sldId id="275" r:id="rId9"/>
    <p:sldId id="276" r:id="rId10"/>
    <p:sldId id="277" r:id="rId11"/>
    <p:sldId id="279" r:id="rId1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79FD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1"/>
    <p:restoredTop sz="96296"/>
  </p:normalViewPr>
  <p:slideViewPr>
    <p:cSldViewPr snapToGrid="0" snapToObjects="1">
      <p:cViewPr varScale="1">
        <p:scale>
          <a:sx n="121" d="100"/>
          <a:sy n="121" d="100"/>
        </p:scale>
        <p:origin x="200" y="2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26T03:11:01.147"/>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18062 12854 16383,'-37'2'0,"0"-1"0,0 1 0,0-1 0,3-1 0,0 0 0,-3 0 0,-1 0 0,2 0 0,-1 0 0,-2 0 0,0 0 0,-2 0 0,1 0 0,2 0 0,0 0 0,2 1 0,1 1 0,-28 8 0,12 7 0,12 7 0,12 3 0,10-1 0,7-2 0,6 1 0,3 2 0,0 3 0,1 2 0,0-2 0,1-3 0,4-5 0,8-4 0,8-3 0,7-1 0,5 2 0,5 2 0,5 3 0,3 2 0,3-1 0,1 0 0,1-3 0,0-2 0,0-3 0,-1-5 0,1-3 0,1-5 0,1-1 0,1 0 0,-2 0 0,-4-4 0,-6-4 0,-7-5 0,-7-4 0,-6-4 0,-5-2 0,-6 0 0,-4 1 0,-3 3 0,-6 3 0,-8 3 0,-9 3 0,-9 2 0,-2 2 0,4 3 0,2 2 0,3-1 0,-1 0 0,-1-1 0,2 0 0,5 1 0,4 1 0,6 0 0,4 1 0</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345812-8B0E-F345-9465-DB6993EB3176}"/>
              </a:ext>
            </a:extLst>
          </p:cNvPr>
          <p:cNvSpPr>
            <a:spLocks noGrp="1"/>
          </p:cNvSpPr>
          <p:nvPr>
            <p:ph type="ctrTitle"/>
          </p:nvPr>
        </p:nvSpPr>
        <p:spPr>
          <a:xfrm>
            <a:off x="1524000" y="1122363"/>
            <a:ext cx="9144000" cy="2387600"/>
          </a:xfrm>
        </p:spPr>
        <p:txBody>
          <a:bodyPr anchor="b"/>
          <a:lstStyle>
            <a:lvl1pPr algn="ctr">
              <a:defRPr sz="6000"/>
            </a:lvl1pPr>
          </a:lstStyle>
          <a:p>
            <a:r>
              <a:rPr kumimoji="1" lang="zh-CN" altLang="en-US"/>
              <a:t>单击此处编辑母版标题样式</a:t>
            </a:r>
          </a:p>
        </p:txBody>
      </p:sp>
      <p:sp>
        <p:nvSpPr>
          <p:cNvPr id="3" name="副标题 2">
            <a:extLst>
              <a:ext uri="{FF2B5EF4-FFF2-40B4-BE49-F238E27FC236}">
                <a16:creationId xmlns:a16="http://schemas.microsoft.com/office/drawing/2014/main" id="{0C19658B-3A05-2049-AD04-9E327788F0C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p>
        </p:txBody>
      </p:sp>
      <p:sp>
        <p:nvSpPr>
          <p:cNvPr id="4" name="日期占位符 3">
            <a:extLst>
              <a:ext uri="{FF2B5EF4-FFF2-40B4-BE49-F238E27FC236}">
                <a16:creationId xmlns:a16="http://schemas.microsoft.com/office/drawing/2014/main" id="{B61EB776-671F-2743-8FD5-FA147ACD148A}"/>
              </a:ext>
            </a:extLst>
          </p:cNvPr>
          <p:cNvSpPr>
            <a:spLocks noGrp="1"/>
          </p:cNvSpPr>
          <p:nvPr>
            <p:ph type="dt" sz="half" idx="10"/>
          </p:nvPr>
        </p:nvSpPr>
        <p:spPr/>
        <p:txBody>
          <a:bodyPr/>
          <a:lstStyle/>
          <a:p>
            <a:fld id="{4E717E86-89A2-6D42-8D26-4316216DAF64}" type="datetimeFigureOut">
              <a:rPr kumimoji="1" lang="zh-CN" altLang="en-US" smtClean="0"/>
              <a:t>2025/11/6</a:t>
            </a:fld>
            <a:endParaRPr kumimoji="1" lang="zh-CN" altLang="en-US"/>
          </a:p>
        </p:txBody>
      </p:sp>
      <p:sp>
        <p:nvSpPr>
          <p:cNvPr id="5" name="页脚占位符 4">
            <a:extLst>
              <a:ext uri="{FF2B5EF4-FFF2-40B4-BE49-F238E27FC236}">
                <a16:creationId xmlns:a16="http://schemas.microsoft.com/office/drawing/2014/main" id="{C9C5BA28-C7EB-B240-8BE7-92C568921722}"/>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5B1AA41B-F6F0-F44F-885E-0615B0F1A794}"/>
              </a:ext>
            </a:extLst>
          </p:cNvPr>
          <p:cNvSpPr>
            <a:spLocks noGrp="1"/>
          </p:cNvSpPr>
          <p:nvPr>
            <p:ph type="sldNum" sz="quarter" idx="12"/>
          </p:nvPr>
        </p:nvSpPr>
        <p:spPr/>
        <p:txBody>
          <a:bodyPr/>
          <a:lstStyle/>
          <a:p>
            <a:fld id="{EA15848E-41B5-904F-9879-108BE212379C}" type="slidenum">
              <a:rPr kumimoji="1" lang="zh-CN" altLang="en-US" smtClean="0"/>
              <a:t>‹#›</a:t>
            </a:fld>
            <a:endParaRPr kumimoji="1" lang="zh-CN" altLang="en-US"/>
          </a:p>
        </p:txBody>
      </p:sp>
    </p:spTree>
    <p:extLst>
      <p:ext uri="{BB962C8B-B14F-4D97-AF65-F5344CB8AC3E}">
        <p14:creationId xmlns:p14="http://schemas.microsoft.com/office/powerpoint/2010/main" val="3912927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0F7EA9-D2E0-6D4E-B5E9-F1F2614CD007}"/>
              </a:ext>
            </a:extLst>
          </p:cNvPr>
          <p:cNvSpPr>
            <a:spLocks noGrp="1"/>
          </p:cNvSpPr>
          <p:nvPr>
            <p:ph type="title"/>
          </p:nvPr>
        </p:nvSpPr>
        <p:spPr/>
        <p:txBody>
          <a:bodyPr/>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8559D01C-21AE-5846-BCCE-29F34FCF2E18}"/>
              </a:ext>
            </a:extLst>
          </p:cNvPr>
          <p:cNvSpPr>
            <a:spLocks noGrp="1"/>
          </p:cNvSpPr>
          <p:nvPr>
            <p:ph type="body" orient="vert" idx="1"/>
          </p:nvPr>
        </p:nvSpPr>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A34D1841-92D7-3645-9127-88F5A9C8D039}"/>
              </a:ext>
            </a:extLst>
          </p:cNvPr>
          <p:cNvSpPr>
            <a:spLocks noGrp="1"/>
          </p:cNvSpPr>
          <p:nvPr>
            <p:ph type="dt" sz="half" idx="10"/>
          </p:nvPr>
        </p:nvSpPr>
        <p:spPr/>
        <p:txBody>
          <a:bodyPr/>
          <a:lstStyle/>
          <a:p>
            <a:fld id="{4E717E86-89A2-6D42-8D26-4316216DAF64}" type="datetimeFigureOut">
              <a:rPr kumimoji="1" lang="zh-CN" altLang="en-US" smtClean="0"/>
              <a:t>2025/11/6</a:t>
            </a:fld>
            <a:endParaRPr kumimoji="1" lang="zh-CN" altLang="en-US"/>
          </a:p>
        </p:txBody>
      </p:sp>
      <p:sp>
        <p:nvSpPr>
          <p:cNvPr id="5" name="页脚占位符 4">
            <a:extLst>
              <a:ext uri="{FF2B5EF4-FFF2-40B4-BE49-F238E27FC236}">
                <a16:creationId xmlns:a16="http://schemas.microsoft.com/office/drawing/2014/main" id="{AF013247-E695-FC44-8675-5B4A603F14F4}"/>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93658C5E-E1B0-9E47-B38B-3863D00AA2FC}"/>
              </a:ext>
            </a:extLst>
          </p:cNvPr>
          <p:cNvSpPr>
            <a:spLocks noGrp="1"/>
          </p:cNvSpPr>
          <p:nvPr>
            <p:ph type="sldNum" sz="quarter" idx="12"/>
          </p:nvPr>
        </p:nvSpPr>
        <p:spPr/>
        <p:txBody>
          <a:bodyPr/>
          <a:lstStyle/>
          <a:p>
            <a:fld id="{EA15848E-41B5-904F-9879-108BE212379C}" type="slidenum">
              <a:rPr kumimoji="1" lang="zh-CN" altLang="en-US" smtClean="0"/>
              <a:t>‹#›</a:t>
            </a:fld>
            <a:endParaRPr kumimoji="1" lang="zh-CN" altLang="en-US"/>
          </a:p>
        </p:txBody>
      </p:sp>
    </p:spTree>
    <p:extLst>
      <p:ext uri="{BB962C8B-B14F-4D97-AF65-F5344CB8AC3E}">
        <p14:creationId xmlns:p14="http://schemas.microsoft.com/office/powerpoint/2010/main" val="1984033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528196C-7A54-924B-B67B-11E2AA05A35A}"/>
              </a:ext>
            </a:extLst>
          </p:cNvPr>
          <p:cNvSpPr>
            <a:spLocks noGrp="1"/>
          </p:cNvSpPr>
          <p:nvPr>
            <p:ph type="title" orient="vert"/>
          </p:nvPr>
        </p:nvSpPr>
        <p:spPr>
          <a:xfrm>
            <a:off x="8724900" y="365125"/>
            <a:ext cx="2628900" cy="5811838"/>
          </a:xfrm>
        </p:spPr>
        <p:txBody>
          <a:bodyPr vert="eaVert"/>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53877C73-3ED3-504E-8113-2BAD37D1B8D7}"/>
              </a:ext>
            </a:extLst>
          </p:cNvPr>
          <p:cNvSpPr>
            <a:spLocks noGrp="1"/>
          </p:cNvSpPr>
          <p:nvPr>
            <p:ph type="body" orient="vert" idx="1"/>
          </p:nvPr>
        </p:nvSpPr>
        <p:spPr>
          <a:xfrm>
            <a:off x="838200" y="365125"/>
            <a:ext cx="7734300" cy="5811838"/>
          </a:xfrm>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7AD8FEC3-28C0-A542-A2E6-144358F0E74A}"/>
              </a:ext>
            </a:extLst>
          </p:cNvPr>
          <p:cNvSpPr>
            <a:spLocks noGrp="1"/>
          </p:cNvSpPr>
          <p:nvPr>
            <p:ph type="dt" sz="half" idx="10"/>
          </p:nvPr>
        </p:nvSpPr>
        <p:spPr/>
        <p:txBody>
          <a:bodyPr/>
          <a:lstStyle/>
          <a:p>
            <a:fld id="{4E717E86-89A2-6D42-8D26-4316216DAF64}" type="datetimeFigureOut">
              <a:rPr kumimoji="1" lang="zh-CN" altLang="en-US" smtClean="0"/>
              <a:t>2025/11/6</a:t>
            </a:fld>
            <a:endParaRPr kumimoji="1" lang="zh-CN" altLang="en-US"/>
          </a:p>
        </p:txBody>
      </p:sp>
      <p:sp>
        <p:nvSpPr>
          <p:cNvPr id="5" name="页脚占位符 4">
            <a:extLst>
              <a:ext uri="{FF2B5EF4-FFF2-40B4-BE49-F238E27FC236}">
                <a16:creationId xmlns:a16="http://schemas.microsoft.com/office/drawing/2014/main" id="{DF2012CF-5C95-8740-B1A1-7AA1C98E5B1B}"/>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BF8F704C-8C50-B642-BBDB-E93BD17E9550}"/>
              </a:ext>
            </a:extLst>
          </p:cNvPr>
          <p:cNvSpPr>
            <a:spLocks noGrp="1"/>
          </p:cNvSpPr>
          <p:nvPr>
            <p:ph type="sldNum" sz="quarter" idx="12"/>
          </p:nvPr>
        </p:nvSpPr>
        <p:spPr/>
        <p:txBody>
          <a:bodyPr/>
          <a:lstStyle/>
          <a:p>
            <a:fld id="{EA15848E-41B5-904F-9879-108BE212379C}" type="slidenum">
              <a:rPr kumimoji="1" lang="zh-CN" altLang="en-US" smtClean="0"/>
              <a:t>‹#›</a:t>
            </a:fld>
            <a:endParaRPr kumimoji="1" lang="zh-CN" altLang="en-US"/>
          </a:p>
        </p:txBody>
      </p:sp>
    </p:spTree>
    <p:extLst>
      <p:ext uri="{BB962C8B-B14F-4D97-AF65-F5344CB8AC3E}">
        <p14:creationId xmlns:p14="http://schemas.microsoft.com/office/powerpoint/2010/main" val="27861911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5ECBD5-8DA9-E54D-90A6-37EA0B55A3E3}"/>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541F90CE-F352-BC42-83C7-7283322A005D}"/>
              </a:ext>
            </a:extLst>
          </p:cNvPr>
          <p:cNvSpPr>
            <a:spLocks noGrp="1"/>
          </p:cNvSpPr>
          <p:nvPr>
            <p:ph idx="1"/>
          </p:nvPr>
        </p:nvSpPr>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43655110-C025-BB44-A37C-12119410C475}"/>
              </a:ext>
            </a:extLst>
          </p:cNvPr>
          <p:cNvSpPr>
            <a:spLocks noGrp="1"/>
          </p:cNvSpPr>
          <p:nvPr>
            <p:ph type="dt" sz="half" idx="10"/>
          </p:nvPr>
        </p:nvSpPr>
        <p:spPr/>
        <p:txBody>
          <a:bodyPr/>
          <a:lstStyle/>
          <a:p>
            <a:fld id="{4E717E86-89A2-6D42-8D26-4316216DAF64}" type="datetimeFigureOut">
              <a:rPr kumimoji="1" lang="zh-CN" altLang="en-US" smtClean="0"/>
              <a:t>2025/11/6</a:t>
            </a:fld>
            <a:endParaRPr kumimoji="1" lang="zh-CN" altLang="en-US"/>
          </a:p>
        </p:txBody>
      </p:sp>
      <p:sp>
        <p:nvSpPr>
          <p:cNvPr id="5" name="页脚占位符 4">
            <a:extLst>
              <a:ext uri="{FF2B5EF4-FFF2-40B4-BE49-F238E27FC236}">
                <a16:creationId xmlns:a16="http://schemas.microsoft.com/office/drawing/2014/main" id="{F824A209-0135-DA4B-86F1-4C6E519CE269}"/>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58AE9A21-2249-B24D-8AAC-48A82E81D60F}"/>
              </a:ext>
            </a:extLst>
          </p:cNvPr>
          <p:cNvSpPr>
            <a:spLocks noGrp="1"/>
          </p:cNvSpPr>
          <p:nvPr>
            <p:ph type="sldNum" sz="quarter" idx="12"/>
          </p:nvPr>
        </p:nvSpPr>
        <p:spPr/>
        <p:txBody>
          <a:bodyPr/>
          <a:lstStyle/>
          <a:p>
            <a:fld id="{EA15848E-41B5-904F-9879-108BE212379C}" type="slidenum">
              <a:rPr kumimoji="1" lang="zh-CN" altLang="en-US" smtClean="0"/>
              <a:t>‹#›</a:t>
            </a:fld>
            <a:endParaRPr kumimoji="1" lang="zh-CN" altLang="en-US"/>
          </a:p>
        </p:txBody>
      </p:sp>
    </p:spTree>
    <p:extLst>
      <p:ext uri="{BB962C8B-B14F-4D97-AF65-F5344CB8AC3E}">
        <p14:creationId xmlns:p14="http://schemas.microsoft.com/office/powerpoint/2010/main" val="26447935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924D00-C920-B945-811E-2EACCAC13454}"/>
              </a:ext>
            </a:extLst>
          </p:cNvPr>
          <p:cNvSpPr>
            <a:spLocks noGrp="1"/>
          </p:cNvSpPr>
          <p:nvPr>
            <p:ph type="title"/>
          </p:nvPr>
        </p:nvSpPr>
        <p:spPr>
          <a:xfrm>
            <a:off x="831850" y="1709738"/>
            <a:ext cx="10515600" cy="2852737"/>
          </a:xfrm>
        </p:spPr>
        <p:txBody>
          <a:bodyPr anchor="b"/>
          <a:lstStyle>
            <a:lvl1pPr>
              <a:defRPr sz="6000"/>
            </a:lvl1pPr>
          </a:lstStyle>
          <a:p>
            <a:r>
              <a:rPr kumimoji="1" lang="zh-CN" altLang="en-US"/>
              <a:t>单击此处编辑母版标题样式</a:t>
            </a:r>
          </a:p>
        </p:txBody>
      </p:sp>
      <p:sp>
        <p:nvSpPr>
          <p:cNvPr id="3" name="文本占位符 2">
            <a:extLst>
              <a:ext uri="{FF2B5EF4-FFF2-40B4-BE49-F238E27FC236}">
                <a16:creationId xmlns:a16="http://schemas.microsoft.com/office/drawing/2014/main" id="{D90595C3-1B4B-5547-949A-9E0245D1AD7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a:t>单击此处编辑母版文本样式</a:t>
            </a:r>
          </a:p>
        </p:txBody>
      </p:sp>
      <p:sp>
        <p:nvSpPr>
          <p:cNvPr id="4" name="日期占位符 3">
            <a:extLst>
              <a:ext uri="{FF2B5EF4-FFF2-40B4-BE49-F238E27FC236}">
                <a16:creationId xmlns:a16="http://schemas.microsoft.com/office/drawing/2014/main" id="{85C77E70-B8A4-1A42-9980-B6957FB95FA7}"/>
              </a:ext>
            </a:extLst>
          </p:cNvPr>
          <p:cNvSpPr>
            <a:spLocks noGrp="1"/>
          </p:cNvSpPr>
          <p:nvPr>
            <p:ph type="dt" sz="half" idx="10"/>
          </p:nvPr>
        </p:nvSpPr>
        <p:spPr/>
        <p:txBody>
          <a:bodyPr/>
          <a:lstStyle/>
          <a:p>
            <a:fld id="{4E717E86-89A2-6D42-8D26-4316216DAF64}" type="datetimeFigureOut">
              <a:rPr kumimoji="1" lang="zh-CN" altLang="en-US" smtClean="0"/>
              <a:t>2025/11/6</a:t>
            </a:fld>
            <a:endParaRPr kumimoji="1" lang="zh-CN" altLang="en-US"/>
          </a:p>
        </p:txBody>
      </p:sp>
      <p:sp>
        <p:nvSpPr>
          <p:cNvPr id="5" name="页脚占位符 4">
            <a:extLst>
              <a:ext uri="{FF2B5EF4-FFF2-40B4-BE49-F238E27FC236}">
                <a16:creationId xmlns:a16="http://schemas.microsoft.com/office/drawing/2014/main" id="{B280DA65-485B-944A-8512-B9A0B296CE46}"/>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F97673B0-32E6-3C42-8F8C-9B80FD34B0E3}"/>
              </a:ext>
            </a:extLst>
          </p:cNvPr>
          <p:cNvSpPr>
            <a:spLocks noGrp="1"/>
          </p:cNvSpPr>
          <p:nvPr>
            <p:ph type="sldNum" sz="quarter" idx="12"/>
          </p:nvPr>
        </p:nvSpPr>
        <p:spPr/>
        <p:txBody>
          <a:bodyPr/>
          <a:lstStyle/>
          <a:p>
            <a:fld id="{EA15848E-41B5-904F-9879-108BE212379C}" type="slidenum">
              <a:rPr kumimoji="1" lang="zh-CN" altLang="en-US" smtClean="0"/>
              <a:t>‹#›</a:t>
            </a:fld>
            <a:endParaRPr kumimoji="1" lang="zh-CN" altLang="en-US"/>
          </a:p>
        </p:txBody>
      </p:sp>
    </p:spTree>
    <p:extLst>
      <p:ext uri="{BB962C8B-B14F-4D97-AF65-F5344CB8AC3E}">
        <p14:creationId xmlns:p14="http://schemas.microsoft.com/office/powerpoint/2010/main" val="25829841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840D04-C5DC-E34A-AF88-261234A2CE78}"/>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A45CFECA-8978-3946-8590-C370C1AF1F4C}"/>
              </a:ext>
            </a:extLst>
          </p:cNvPr>
          <p:cNvSpPr>
            <a:spLocks noGrp="1"/>
          </p:cNvSpPr>
          <p:nvPr>
            <p:ph sz="half" idx="1"/>
          </p:nvPr>
        </p:nvSpPr>
        <p:spPr>
          <a:xfrm>
            <a:off x="838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内容占位符 3">
            <a:extLst>
              <a:ext uri="{FF2B5EF4-FFF2-40B4-BE49-F238E27FC236}">
                <a16:creationId xmlns:a16="http://schemas.microsoft.com/office/drawing/2014/main" id="{42D32A4A-CB61-8847-9469-0CB538D646E9}"/>
              </a:ext>
            </a:extLst>
          </p:cNvPr>
          <p:cNvSpPr>
            <a:spLocks noGrp="1"/>
          </p:cNvSpPr>
          <p:nvPr>
            <p:ph sz="half" idx="2"/>
          </p:nvPr>
        </p:nvSpPr>
        <p:spPr>
          <a:xfrm>
            <a:off x="6172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日期占位符 4">
            <a:extLst>
              <a:ext uri="{FF2B5EF4-FFF2-40B4-BE49-F238E27FC236}">
                <a16:creationId xmlns:a16="http://schemas.microsoft.com/office/drawing/2014/main" id="{0A9FF794-F286-A643-A32C-280B6B0534C9}"/>
              </a:ext>
            </a:extLst>
          </p:cNvPr>
          <p:cNvSpPr>
            <a:spLocks noGrp="1"/>
          </p:cNvSpPr>
          <p:nvPr>
            <p:ph type="dt" sz="half" idx="10"/>
          </p:nvPr>
        </p:nvSpPr>
        <p:spPr/>
        <p:txBody>
          <a:bodyPr/>
          <a:lstStyle/>
          <a:p>
            <a:fld id="{4E717E86-89A2-6D42-8D26-4316216DAF64}" type="datetimeFigureOut">
              <a:rPr kumimoji="1" lang="zh-CN" altLang="en-US" smtClean="0"/>
              <a:t>2025/11/6</a:t>
            </a:fld>
            <a:endParaRPr kumimoji="1" lang="zh-CN" altLang="en-US"/>
          </a:p>
        </p:txBody>
      </p:sp>
      <p:sp>
        <p:nvSpPr>
          <p:cNvPr id="6" name="页脚占位符 5">
            <a:extLst>
              <a:ext uri="{FF2B5EF4-FFF2-40B4-BE49-F238E27FC236}">
                <a16:creationId xmlns:a16="http://schemas.microsoft.com/office/drawing/2014/main" id="{833F6344-47CA-2744-A76B-E5C4D10995F3}"/>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4921C56E-A8D4-7F49-B59C-B628BB9BF276}"/>
              </a:ext>
            </a:extLst>
          </p:cNvPr>
          <p:cNvSpPr>
            <a:spLocks noGrp="1"/>
          </p:cNvSpPr>
          <p:nvPr>
            <p:ph type="sldNum" sz="quarter" idx="12"/>
          </p:nvPr>
        </p:nvSpPr>
        <p:spPr/>
        <p:txBody>
          <a:bodyPr/>
          <a:lstStyle/>
          <a:p>
            <a:fld id="{EA15848E-41B5-904F-9879-108BE212379C}" type="slidenum">
              <a:rPr kumimoji="1" lang="zh-CN" altLang="en-US" smtClean="0"/>
              <a:t>‹#›</a:t>
            </a:fld>
            <a:endParaRPr kumimoji="1" lang="zh-CN" altLang="en-US"/>
          </a:p>
        </p:txBody>
      </p:sp>
    </p:spTree>
    <p:extLst>
      <p:ext uri="{BB962C8B-B14F-4D97-AF65-F5344CB8AC3E}">
        <p14:creationId xmlns:p14="http://schemas.microsoft.com/office/powerpoint/2010/main" val="9891244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779D45-0EFF-5A40-BE83-A879B3C8EEB1}"/>
              </a:ext>
            </a:extLst>
          </p:cNvPr>
          <p:cNvSpPr>
            <a:spLocks noGrp="1"/>
          </p:cNvSpPr>
          <p:nvPr>
            <p:ph type="title"/>
          </p:nvPr>
        </p:nvSpPr>
        <p:spPr>
          <a:xfrm>
            <a:off x="839788" y="365125"/>
            <a:ext cx="10515600" cy="1325563"/>
          </a:xfrm>
        </p:spPr>
        <p:txBody>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49393753-702E-5242-8BF3-0AD7A324E68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4" name="内容占位符 3">
            <a:extLst>
              <a:ext uri="{FF2B5EF4-FFF2-40B4-BE49-F238E27FC236}">
                <a16:creationId xmlns:a16="http://schemas.microsoft.com/office/drawing/2014/main" id="{B210883D-CE75-664E-BF99-A612C3B3F907}"/>
              </a:ext>
            </a:extLst>
          </p:cNvPr>
          <p:cNvSpPr>
            <a:spLocks noGrp="1"/>
          </p:cNvSpPr>
          <p:nvPr>
            <p:ph sz="half" idx="2"/>
          </p:nvPr>
        </p:nvSpPr>
        <p:spPr>
          <a:xfrm>
            <a:off x="839788" y="2505075"/>
            <a:ext cx="5157787"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文本占位符 4">
            <a:extLst>
              <a:ext uri="{FF2B5EF4-FFF2-40B4-BE49-F238E27FC236}">
                <a16:creationId xmlns:a16="http://schemas.microsoft.com/office/drawing/2014/main" id="{B64C409C-4574-704B-8007-4B1E8594531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6" name="内容占位符 5">
            <a:extLst>
              <a:ext uri="{FF2B5EF4-FFF2-40B4-BE49-F238E27FC236}">
                <a16:creationId xmlns:a16="http://schemas.microsoft.com/office/drawing/2014/main" id="{D0AED401-3848-2B4C-8FD9-063F4D958C7A}"/>
              </a:ext>
            </a:extLst>
          </p:cNvPr>
          <p:cNvSpPr>
            <a:spLocks noGrp="1"/>
          </p:cNvSpPr>
          <p:nvPr>
            <p:ph sz="quarter" idx="4"/>
          </p:nvPr>
        </p:nvSpPr>
        <p:spPr>
          <a:xfrm>
            <a:off x="6172200" y="2505075"/>
            <a:ext cx="5183188"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7" name="日期占位符 6">
            <a:extLst>
              <a:ext uri="{FF2B5EF4-FFF2-40B4-BE49-F238E27FC236}">
                <a16:creationId xmlns:a16="http://schemas.microsoft.com/office/drawing/2014/main" id="{FF8CA77C-3FE0-5D4C-A2D7-38F29EC3BABD}"/>
              </a:ext>
            </a:extLst>
          </p:cNvPr>
          <p:cNvSpPr>
            <a:spLocks noGrp="1"/>
          </p:cNvSpPr>
          <p:nvPr>
            <p:ph type="dt" sz="half" idx="10"/>
          </p:nvPr>
        </p:nvSpPr>
        <p:spPr/>
        <p:txBody>
          <a:bodyPr/>
          <a:lstStyle/>
          <a:p>
            <a:fld id="{4E717E86-89A2-6D42-8D26-4316216DAF64}" type="datetimeFigureOut">
              <a:rPr kumimoji="1" lang="zh-CN" altLang="en-US" smtClean="0"/>
              <a:t>2025/11/6</a:t>
            </a:fld>
            <a:endParaRPr kumimoji="1" lang="zh-CN" altLang="en-US"/>
          </a:p>
        </p:txBody>
      </p:sp>
      <p:sp>
        <p:nvSpPr>
          <p:cNvPr id="8" name="页脚占位符 7">
            <a:extLst>
              <a:ext uri="{FF2B5EF4-FFF2-40B4-BE49-F238E27FC236}">
                <a16:creationId xmlns:a16="http://schemas.microsoft.com/office/drawing/2014/main" id="{B96AFB1C-D0ED-0A46-BAD9-44C8D6664131}"/>
              </a:ext>
            </a:extLst>
          </p:cNvPr>
          <p:cNvSpPr>
            <a:spLocks noGrp="1"/>
          </p:cNvSpPr>
          <p:nvPr>
            <p:ph type="ftr" sz="quarter" idx="11"/>
          </p:nvPr>
        </p:nvSpPr>
        <p:spPr/>
        <p:txBody>
          <a:bodyPr/>
          <a:lstStyle/>
          <a:p>
            <a:endParaRPr kumimoji="1" lang="zh-CN" altLang="en-US"/>
          </a:p>
        </p:txBody>
      </p:sp>
      <p:sp>
        <p:nvSpPr>
          <p:cNvPr id="9" name="灯片编号占位符 8">
            <a:extLst>
              <a:ext uri="{FF2B5EF4-FFF2-40B4-BE49-F238E27FC236}">
                <a16:creationId xmlns:a16="http://schemas.microsoft.com/office/drawing/2014/main" id="{7054D98D-697D-2646-BF86-12D68923D316}"/>
              </a:ext>
            </a:extLst>
          </p:cNvPr>
          <p:cNvSpPr>
            <a:spLocks noGrp="1"/>
          </p:cNvSpPr>
          <p:nvPr>
            <p:ph type="sldNum" sz="quarter" idx="12"/>
          </p:nvPr>
        </p:nvSpPr>
        <p:spPr/>
        <p:txBody>
          <a:bodyPr/>
          <a:lstStyle/>
          <a:p>
            <a:fld id="{EA15848E-41B5-904F-9879-108BE212379C}" type="slidenum">
              <a:rPr kumimoji="1" lang="zh-CN" altLang="en-US" smtClean="0"/>
              <a:t>‹#›</a:t>
            </a:fld>
            <a:endParaRPr kumimoji="1" lang="zh-CN" altLang="en-US"/>
          </a:p>
        </p:txBody>
      </p:sp>
    </p:spTree>
    <p:extLst>
      <p:ext uri="{BB962C8B-B14F-4D97-AF65-F5344CB8AC3E}">
        <p14:creationId xmlns:p14="http://schemas.microsoft.com/office/powerpoint/2010/main" val="4703961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72B4E3-B0AB-294A-9DF4-0DFF4BE43854}"/>
              </a:ext>
            </a:extLst>
          </p:cNvPr>
          <p:cNvSpPr>
            <a:spLocks noGrp="1"/>
          </p:cNvSpPr>
          <p:nvPr>
            <p:ph type="title"/>
          </p:nvPr>
        </p:nvSpPr>
        <p:spPr/>
        <p:txBody>
          <a:bodyPr/>
          <a:lstStyle/>
          <a:p>
            <a:r>
              <a:rPr kumimoji="1" lang="zh-CN" altLang="en-US"/>
              <a:t>单击此处编辑母版标题样式</a:t>
            </a:r>
          </a:p>
        </p:txBody>
      </p:sp>
      <p:sp>
        <p:nvSpPr>
          <p:cNvPr id="3" name="日期占位符 2">
            <a:extLst>
              <a:ext uri="{FF2B5EF4-FFF2-40B4-BE49-F238E27FC236}">
                <a16:creationId xmlns:a16="http://schemas.microsoft.com/office/drawing/2014/main" id="{498958E2-136D-6944-810A-F0026F85E7F4}"/>
              </a:ext>
            </a:extLst>
          </p:cNvPr>
          <p:cNvSpPr>
            <a:spLocks noGrp="1"/>
          </p:cNvSpPr>
          <p:nvPr>
            <p:ph type="dt" sz="half" idx="10"/>
          </p:nvPr>
        </p:nvSpPr>
        <p:spPr/>
        <p:txBody>
          <a:bodyPr/>
          <a:lstStyle/>
          <a:p>
            <a:fld id="{4E717E86-89A2-6D42-8D26-4316216DAF64}" type="datetimeFigureOut">
              <a:rPr kumimoji="1" lang="zh-CN" altLang="en-US" smtClean="0"/>
              <a:t>2025/11/6</a:t>
            </a:fld>
            <a:endParaRPr kumimoji="1" lang="zh-CN" altLang="en-US"/>
          </a:p>
        </p:txBody>
      </p:sp>
      <p:sp>
        <p:nvSpPr>
          <p:cNvPr id="4" name="页脚占位符 3">
            <a:extLst>
              <a:ext uri="{FF2B5EF4-FFF2-40B4-BE49-F238E27FC236}">
                <a16:creationId xmlns:a16="http://schemas.microsoft.com/office/drawing/2014/main" id="{D3A350F4-4E9D-1648-9C5D-5B9BD557BB15}"/>
              </a:ext>
            </a:extLst>
          </p:cNvPr>
          <p:cNvSpPr>
            <a:spLocks noGrp="1"/>
          </p:cNvSpPr>
          <p:nvPr>
            <p:ph type="ftr" sz="quarter" idx="11"/>
          </p:nvPr>
        </p:nvSpPr>
        <p:spPr/>
        <p:txBody>
          <a:bodyPr/>
          <a:lstStyle/>
          <a:p>
            <a:endParaRPr kumimoji="1" lang="zh-CN" altLang="en-US"/>
          </a:p>
        </p:txBody>
      </p:sp>
      <p:sp>
        <p:nvSpPr>
          <p:cNvPr id="5" name="灯片编号占位符 4">
            <a:extLst>
              <a:ext uri="{FF2B5EF4-FFF2-40B4-BE49-F238E27FC236}">
                <a16:creationId xmlns:a16="http://schemas.microsoft.com/office/drawing/2014/main" id="{D0804837-301B-D64A-86F6-3E5E6CAFBADD}"/>
              </a:ext>
            </a:extLst>
          </p:cNvPr>
          <p:cNvSpPr>
            <a:spLocks noGrp="1"/>
          </p:cNvSpPr>
          <p:nvPr>
            <p:ph type="sldNum" sz="quarter" idx="12"/>
          </p:nvPr>
        </p:nvSpPr>
        <p:spPr/>
        <p:txBody>
          <a:bodyPr/>
          <a:lstStyle/>
          <a:p>
            <a:fld id="{EA15848E-41B5-904F-9879-108BE212379C}" type="slidenum">
              <a:rPr kumimoji="1" lang="zh-CN" altLang="en-US" smtClean="0"/>
              <a:t>‹#›</a:t>
            </a:fld>
            <a:endParaRPr kumimoji="1" lang="zh-CN" altLang="en-US"/>
          </a:p>
        </p:txBody>
      </p:sp>
    </p:spTree>
    <p:extLst>
      <p:ext uri="{BB962C8B-B14F-4D97-AF65-F5344CB8AC3E}">
        <p14:creationId xmlns:p14="http://schemas.microsoft.com/office/powerpoint/2010/main" val="19539689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50A21A8-9480-C44D-B5FA-6BC87E3071ED}"/>
              </a:ext>
            </a:extLst>
          </p:cNvPr>
          <p:cNvSpPr>
            <a:spLocks noGrp="1"/>
          </p:cNvSpPr>
          <p:nvPr>
            <p:ph type="dt" sz="half" idx="10"/>
          </p:nvPr>
        </p:nvSpPr>
        <p:spPr/>
        <p:txBody>
          <a:bodyPr/>
          <a:lstStyle/>
          <a:p>
            <a:fld id="{4E717E86-89A2-6D42-8D26-4316216DAF64}" type="datetimeFigureOut">
              <a:rPr kumimoji="1" lang="zh-CN" altLang="en-US" smtClean="0"/>
              <a:t>2025/11/6</a:t>
            </a:fld>
            <a:endParaRPr kumimoji="1" lang="zh-CN" altLang="en-US"/>
          </a:p>
        </p:txBody>
      </p:sp>
      <p:sp>
        <p:nvSpPr>
          <p:cNvPr id="3" name="页脚占位符 2">
            <a:extLst>
              <a:ext uri="{FF2B5EF4-FFF2-40B4-BE49-F238E27FC236}">
                <a16:creationId xmlns:a16="http://schemas.microsoft.com/office/drawing/2014/main" id="{E673D461-3527-5541-9258-4C7F35074AF9}"/>
              </a:ext>
            </a:extLst>
          </p:cNvPr>
          <p:cNvSpPr>
            <a:spLocks noGrp="1"/>
          </p:cNvSpPr>
          <p:nvPr>
            <p:ph type="ftr" sz="quarter" idx="11"/>
          </p:nvPr>
        </p:nvSpPr>
        <p:spPr/>
        <p:txBody>
          <a:bodyPr/>
          <a:lstStyle/>
          <a:p>
            <a:endParaRPr kumimoji="1" lang="zh-CN" altLang="en-US"/>
          </a:p>
        </p:txBody>
      </p:sp>
      <p:sp>
        <p:nvSpPr>
          <p:cNvPr id="4" name="灯片编号占位符 3">
            <a:extLst>
              <a:ext uri="{FF2B5EF4-FFF2-40B4-BE49-F238E27FC236}">
                <a16:creationId xmlns:a16="http://schemas.microsoft.com/office/drawing/2014/main" id="{CA7949B6-5A8F-0241-B659-B3A2ECB5B293}"/>
              </a:ext>
            </a:extLst>
          </p:cNvPr>
          <p:cNvSpPr>
            <a:spLocks noGrp="1"/>
          </p:cNvSpPr>
          <p:nvPr>
            <p:ph type="sldNum" sz="quarter" idx="12"/>
          </p:nvPr>
        </p:nvSpPr>
        <p:spPr/>
        <p:txBody>
          <a:bodyPr/>
          <a:lstStyle/>
          <a:p>
            <a:fld id="{EA15848E-41B5-904F-9879-108BE212379C}" type="slidenum">
              <a:rPr kumimoji="1" lang="zh-CN" altLang="en-US" smtClean="0"/>
              <a:t>‹#›</a:t>
            </a:fld>
            <a:endParaRPr kumimoji="1" lang="zh-CN" altLang="en-US"/>
          </a:p>
        </p:txBody>
      </p:sp>
    </p:spTree>
    <p:extLst>
      <p:ext uri="{BB962C8B-B14F-4D97-AF65-F5344CB8AC3E}">
        <p14:creationId xmlns:p14="http://schemas.microsoft.com/office/powerpoint/2010/main" val="22074271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300226-641C-2749-9240-300BB4C41E15}"/>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内容占位符 2">
            <a:extLst>
              <a:ext uri="{FF2B5EF4-FFF2-40B4-BE49-F238E27FC236}">
                <a16:creationId xmlns:a16="http://schemas.microsoft.com/office/drawing/2014/main" id="{9DD3E231-6DF9-014C-9E5F-7C1DF9F3C41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文本占位符 3">
            <a:extLst>
              <a:ext uri="{FF2B5EF4-FFF2-40B4-BE49-F238E27FC236}">
                <a16:creationId xmlns:a16="http://schemas.microsoft.com/office/drawing/2014/main" id="{CB7B70AF-FB56-304E-8960-BC1A8AC4E78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a:extLst>
              <a:ext uri="{FF2B5EF4-FFF2-40B4-BE49-F238E27FC236}">
                <a16:creationId xmlns:a16="http://schemas.microsoft.com/office/drawing/2014/main" id="{7781C06D-58AF-5943-ABD7-29AF4F408E94}"/>
              </a:ext>
            </a:extLst>
          </p:cNvPr>
          <p:cNvSpPr>
            <a:spLocks noGrp="1"/>
          </p:cNvSpPr>
          <p:nvPr>
            <p:ph type="dt" sz="half" idx="10"/>
          </p:nvPr>
        </p:nvSpPr>
        <p:spPr/>
        <p:txBody>
          <a:bodyPr/>
          <a:lstStyle/>
          <a:p>
            <a:fld id="{4E717E86-89A2-6D42-8D26-4316216DAF64}" type="datetimeFigureOut">
              <a:rPr kumimoji="1" lang="zh-CN" altLang="en-US" smtClean="0"/>
              <a:t>2025/11/6</a:t>
            </a:fld>
            <a:endParaRPr kumimoji="1" lang="zh-CN" altLang="en-US"/>
          </a:p>
        </p:txBody>
      </p:sp>
      <p:sp>
        <p:nvSpPr>
          <p:cNvPr id="6" name="页脚占位符 5">
            <a:extLst>
              <a:ext uri="{FF2B5EF4-FFF2-40B4-BE49-F238E27FC236}">
                <a16:creationId xmlns:a16="http://schemas.microsoft.com/office/drawing/2014/main" id="{3A2337EF-F0F3-D44F-8B91-860F574AAEDA}"/>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13D0E925-BBEC-9C4F-BAD2-96E357403B22}"/>
              </a:ext>
            </a:extLst>
          </p:cNvPr>
          <p:cNvSpPr>
            <a:spLocks noGrp="1"/>
          </p:cNvSpPr>
          <p:nvPr>
            <p:ph type="sldNum" sz="quarter" idx="12"/>
          </p:nvPr>
        </p:nvSpPr>
        <p:spPr/>
        <p:txBody>
          <a:bodyPr/>
          <a:lstStyle/>
          <a:p>
            <a:fld id="{EA15848E-41B5-904F-9879-108BE212379C}" type="slidenum">
              <a:rPr kumimoji="1" lang="zh-CN" altLang="en-US" smtClean="0"/>
              <a:t>‹#›</a:t>
            </a:fld>
            <a:endParaRPr kumimoji="1" lang="zh-CN" altLang="en-US"/>
          </a:p>
        </p:txBody>
      </p:sp>
    </p:spTree>
    <p:extLst>
      <p:ext uri="{BB962C8B-B14F-4D97-AF65-F5344CB8AC3E}">
        <p14:creationId xmlns:p14="http://schemas.microsoft.com/office/powerpoint/2010/main" val="13763686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2292B6-0F90-714E-865A-EF9A78B838AA}"/>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图片占位符 2">
            <a:extLst>
              <a:ext uri="{FF2B5EF4-FFF2-40B4-BE49-F238E27FC236}">
                <a16:creationId xmlns:a16="http://schemas.microsoft.com/office/drawing/2014/main" id="{99BFF450-1930-4A48-9AFC-DC6B5C573CA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a:extLst>
              <a:ext uri="{FF2B5EF4-FFF2-40B4-BE49-F238E27FC236}">
                <a16:creationId xmlns:a16="http://schemas.microsoft.com/office/drawing/2014/main" id="{64DB9000-AA0F-A34D-A801-2715EF69951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a:extLst>
              <a:ext uri="{FF2B5EF4-FFF2-40B4-BE49-F238E27FC236}">
                <a16:creationId xmlns:a16="http://schemas.microsoft.com/office/drawing/2014/main" id="{FD7D39B9-F864-484F-B359-1ACE18881231}"/>
              </a:ext>
            </a:extLst>
          </p:cNvPr>
          <p:cNvSpPr>
            <a:spLocks noGrp="1"/>
          </p:cNvSpPr>
          <p:nvPr>
            <p:ph type="dt" sz="half" idx="10"/>
          </p:nvPr>
        </p:nvSpPr>
        <p:spPr/>
        <p:txBody>
          <a:bodyPr/>
          <a:lstStyle/>
          <a:p>
            <a:fld id="{4E717E86-89A2-6D42-8D26-4316216DAF64}" type="datetimeFigureOut">
              <a:rPr kumimoji="1" lang="zh-CN" altLang="en-US" smtClean="0"/>
              <a:t>2025/11/6</a:t>
            </a:fld>
            <a:endParaRPr kumimoji="1" lang="zh-CN" altLang="en-US"/>
          </a:p>
        </p:txBody>
      </p:sp>
      <p:sp>
        <p:nvSpPr>
          <p:cNvPr id="6" name="页脚占位符 5">
            <a:extLst>
              <a:ext uri="{FF2B5EF4-FFF2-40B4-BE49-F238E27FC236}">
                <a16:creationId xmlns:a16="http://schemas.microsoft.com/office/drawing/2014/main" id="{E17D6117-CC17-C748-9CA0-027C2A7E2750}"/>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6D420C58-BB0B-B44B-93F4-E8502D82E35A}"/>
              </a:ext>
            </a:extLst>
          </p:cNvPr>
          <p:cNvSpPr>
            <a:spLocks noGrp="1"/>
          </p:cNvSpPr>
          <p:nvPr>
            <p:ph type="sldNum" sz="quarter" idx="12"/>
          </p:nvPr>
        </p:nvSpPr>
        <p:spPr/>
        <p:txBody>
          <a:bodyPr/>
          <a:lstStyle/>
          <a:p>
            <a:fld id="{EA15848E-41B5-904F-9879-108BE212379C}" type="slidenum">
              <a:rPr kumimoji="1" lang="zh-CN" altLang="en-US" smtClean="0"/>
              <a:t>‹#›</a:t>
            </a:fld>
            <a:endParaRPr kumimoji="1" lang="zh-CN" altLang="en-US"/>
          </a:p>
        </p:txBody>
      </p:sp>
    </p:spTree>
    <p:extLst>
      <p:ext uri="{BB962C8B-B14F-4D97-AF65-F5344CB8AC3E}">
        <p14:creationId xmlns:p14="http://schemas.microsoft.com/office/powerpoint/2010/main" val="5111145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F892A942-E988-0E46-87D6-3A3AF86C0C0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A6B1EB0D-1E26-1640-831C-765BAF8D8EE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4099E236-DBCF-5D49-BE52-69D9AE7E055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E717E86-89A2-6D42-8D26-4316216DAF64}" type="datetimeFigureOut">
              <a:rPr kumimoji="1" lang="zh-CN" altLang="en-US" smtClean="0"/>
              <a:t>2025/11/6</a:t>
            </a:fld>
            <a:endParaRPr kumimoji="1" lang="zh-CN" altLang="en-US"/>
          </a:p>
        </p:txBody>
      </p:sp>
      <p:sp>
        <p:nvSpPr>
          <p:cNvPr id="5" name="页脚占位符 4">
            <a:extLst>
              <a:ext uri="{FF2B5EF4-FFF2-40B4-BE49-F238E27FC236}">
                <a16:creationId xmlns:a16="http://schemas.microsoft.com/office/drawing/2014/main" id="{CD499EA5-6CBD-3D44-813D-266AC8B0BA8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灯片编号占位符 5">
            <a:extLst>
              <a:ext uri="{FF2B5EF4-FFF2-40B4-BE49-F238E27FC236}">
                <a16:creationId xmlns:a16="http://schemas.microsoft.com/office/drawing/2014/main" id="{9F78E9DC-1E18-BB44-B237-3554A5AB601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A15848E-41B5-904F-9879-108BE212379C}" type="slidenum">
              <a:rPr kumimoji="1" lang="zh-CN" altLang="en-US" smtClean="0"/>
              <a:t>‹#›</a:t>
            </a:fld>
            <a:endParaRPr kumimoji="1" lang="zh-CN" altLang="en-US"/>
          </a:p>
        </p:txBody>
      </p:sp>
    </p:spTree>
    <p:extLst>
      <p:ext uri="{BB962C8B-B14F-4D97-AF65-F5344CB8AC3E}">
        <p14:creationId xmlns:p14="http://schemas.microsoft.com/office/powerpoint/2010/main" val="272536513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8.png"/><Relationship Id="rId1" Type="http://schemas.openxmlformats.org/officeDocument/2006/relationships/slideLayout" Target="../slideLayouts/slideLayout1.xml"/><Relationship Id="rId5" Type="http://schemas.openxmlformats.org/officeDocument/2006/relationships/image" Target="../media/image32.png"/><Relationship Id="rId4" Type="http://schemas.openxmlformats.org/officeDocument/2006/relationships/image" Target="../media/image3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23.png"/><Relationship Id="rId2" Type="http://schemas.openxmlformats.org/officeDocument/2006/relationships/image" Target="../media/image8.png"/><Relationship Id="rId1" Type="http://schemas.openxmlformats.org/officeDocument/2006/relationships/slideLayout" Target="../slideLayouts/slideLayout1.xml"/><Relationship Id="rId6" Type="http://schemas.openxmlformats.org/officeDocument/2006/relationships/customXml" Target="../ink/ink1.xml"/><Relationship Id="rId5" Type="http://schemas.openxmlformats.org/officeDocument/2006/relationships/image" Target="../media/image13.png"/><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8.png"/><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8.png"/><Relationship Id="rId1" Type="http://schemas.openxmlformats.org/officeDocument/2006/relationships/slideLayout" Target="../slideLayouts/slideLayout1.xml"/><Relationship Id="rId5" Type="http://schemas.openxmlformats.org/officeDocument/2006/relationships/image" Target="../media/image25.png"/><Relationship Id="rId4" Type="http://schemas.openxmlformats.org/officeDocument/2006/relationships/image" Target="../media/image24.png"/></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9.png"/><Relationship Id="rId2" Type="http://schemas.openxmlformats.org/officeDocument/2006/relationships/image" Target="../media/image8.png"/><Relationship Id="rId1"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折角形 1">
            <a:extLst>
              <a:ext uri="{FF2B5EF4-FFF2-40B4-BE49-F238E27FC236}">
                <a16:creationId xmlns:a16="http://schemas.microsoft.com/office/drawing/2014/main" id="{3EF98121-A5E3-A04E-8416-87BC81B1420A}"/>
              </a:ext>
            </a:extLst>
          </p:cNvPr>
          <p:cNvSpPr/>
          <p:nvPr/>
        </p:nvSpPr>
        <p:spPr>
          <a:xfrm>
            <a:off x="2035628" y="1709057"/>
            <a:ext cx="8305800" cy="2775857"/>
          </a:xfrm>
          <a:prstGeom prst="foldedCorner">
            <a:avLst/>
          </a:prstGeom>
          <a:solidFill>
            <a:srgbClr val="F2E5E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4400" b="1" dirty="0">
                <a:solidFill>
                  <a:srgbClr val="A96CB1"/>
                </a:solidFill>
                <a:latin typeface="KaiTi" panose="02010609060101010101" pitchFamily="49" charset="-122"/>
                <a:ea typeface="KaiTi" panose="02010609060101010101" pitchFamily="49" charset="-122"/>
                <a:cs typeface="Times New Roman" panose="02020603050405020304" pitchFamily="18" charset="0"/>
              </a:rPr>
              <a:t>模型融合探索</a:t>
            </a:r>
          </a:p>
        </p:txBody>
      </p:sp>
    </p:spTree>
    <p:extLst>
      <p:ext uri="{BB962C8B-B14F-4D97-AF65-F5344CB8AC3E}">
        <p14:creationId xmlns:p14="http://schemas.microsoft.com/office/powerpoint/2010/main" val="30622323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文字图案&#10;&#10;中度可信度描述已自动生成">
            <a:extLst>
              <a:ext uri="{FF2B5EF4-FFF2-40B4-BE49-F238E27FC236}">
                <a16:creationId xmlns:a16="http://schemas.microsoft.com/office/drawing/2014/main" id="{5C7C22B2-0BC4-AD44-B6CC-5A87CB5D736F}"/>
              </a:ext>
            </a:extLst>
          </p:cNvPr>
          <p:cNvPicPr>
            <a:picLocks noChangeAspect="1"/>
          </p:cNvPicPr>
          <p:nvPr/>
        </p:nvPicPr>
        <p:blipFill>
          <a:blip r:embed="rId2"/>
          <a:stretch>
            <a:fillRect/>
          </a:stretch>
        </p:blipFill>
        <p:spPr>
          <a:xfrm>
            <a:off x="10447282" y="0"/>
            <a:ext cx="1744717" cy="979949"/>
          </a:xfrm>
          <a:prstGeom prst="rect">
            <a:avLst/>
          </a:prstGeom>
        </p:spPr>
      </p:pic>
      <p:sp>
        <p:nvSpPr>
          <p:cNvPr id="10" name="圆角矩形 9">
            <a:extLst>
              <a:ext uri="{FF2B5EF4-FFF2-40B4-BE49-F238E27FC236}">
                <a16:creationId xmlns:a16="http://schemas.microsoft.com/office/drawing/2014/main" id="{90D38BBE-B5B1-594F-B8BC-B390D9FCB90B}"/>
              </a:ext>
            </a:extLst>
          </p:cNvPr>
          <p:cNvSpPr/>
          <p:nvPr/>
        </p:nvSpPr>
        <p:spPr>
          <a:xfrm>
            <a:off x="-1" y="94547"/>
            <a:ext cx="10047891" cy="592677"/>
          </a:xfrm>
          <a:prstGeom prst="roundRect">
            <a:avLst/>
          </a:prstGeom>
          <a:solidFill>
            <a:srgbClr val="F2E5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800" b="1" dirty="0">
              <a:solidFill>
                <a:schemeClr val="tx1"/>
              </a:solidFill>
              <a:latin typeface="KaiTi" panose="02010609060101010101" pitchFamily="49" charset="-122"/>
              <a:ea typeface="KaiTi" panose="02010609060101010101" pitchFamily="49" charset="-122"/>
            </a:endParaRPr>
          </a:p>
        </p:txBody>
      </p:sp>
      <p:sp>
        <p:nvSpPr>
          <p:cNvPr id="24" name="文本框 23">
            <a:extLst>
              <a:ext uri="{FF2B5EF4-FFF2-40B4-BE49-F238E27FC236}">
                <a16:creationId xmlns:a16="http://schemas.microsoft.com/office/drawing/2014/main" id="{0DA72D03-6E90-3543-8186-D412AD50469A}"/>
              </a:ext>
            </a:extLst>
          </p:cNvPr>
          <p:cNvSpPr txBox="1"/>
          <p:nvPr/>
        </p:nvSpPr>
        <p:spPr>
          <a:xfrm>
            <a:off x="-108857" y="166808"/>
            <a:ext cx="8799786" cy="646331"/>
          </a:xfrm>
          <a:prstGeom prst="rect">
            <a:avLst/>
          </a:prstGeom>
          <a:noFill/>
        </p:spPr>
        <p:txBody>
          <a:bodyPr wrap="square">
            <a:spAutoFit/>
          </a:bodyPr>
          <a:lstStyle/>
          <a:p>
            <a:pPr algn="ctr"/>
            <a:r>
              <a:rPr lang="en-US" altLang="zh-CN" b="1" dirty="0">
                <a:latin typeface="Times New Roman" panose="02020603050405020304" pitchFamily="18" charset="0"/>
                <a:ea typeface="KaiTi" panose="02010609060101010101" pitchFamily="49" charset="-122"/>
                <a:cs typeface="Times New Roman" panose="02020603050405020304" pitchFamily="18" charset="0"/>
              </a:rPr>
              <a:t>ACM</a:t>
            </a:r>
            <a:r>
              <a:rPr lang="zh-CN" altLang="en-US" b="1" dirty="0">
                <a:latin typeface="Times New Roman" panose="02020603050405020304" pitchFamily="18" charset="0"/>
                <a:ea typeface="KaiTi" panose="02010609060101010101" pitchFamily="49" charset="-122"/>
                <a:cs typeface="Times New Roman" panose="02020603050405020304" pitchFamily="18" charset="0"/>
              </a:rPr>
              <a:t>：</a:t>
            </a:r>
            <a:r>
              <a:rPr lang="en-US" altLang="zh-CN" b="1" dirty="0">
                <a:latin typeface="Times New Roman" panose="02020603050405020304" pitchFamily="18" charset="0"/>
                <a:ea typeface="KaiTi" panose="02010609060101010101" pitchFamily="49" charset="-122"/>
                <a:cs typeface="Times New Roman" panose="02020603050405020304" pitchFamily="18" charset="0"/>
              </a:rPr>
              <a:t>Activation-Guided Consensus Merging for Large Language Models</a:t>
            </a:r>
          </a:p>
          <a:p>
            <a:pPr algn="ctr"/>
            <a:endParaRPr lang="en-HK" altLang="zh-CN" b="1" dirty="0">
              <a:latin typeface="Times New Roman" panose="02020603050405020304" pitchFamily="18" charset="0"/>
              <a:ea typeface="KaiTi" panose="02010609060101010101" pitchFamily="49" charset="-122"/>
              <a:cs typeface="Times New Roman" panose="02020603050405020304" pitchFamily="18" charset="0"/>
            </a:endParaRPr>
          </a:p>
        </p:txBody>
      </p:sp>
      <p:sp>
        <p:nvSpPr>
          <p:cNvPr id="13" name="文本框 12">
            <a:extLst>
              <a:ext uri="{FF2B5EF4-FFF2-40B4-BE49-F238E27FC236}">
                <a16:creationId xmlns:a16="http://schemas.microsoft.com/office/drawing/2014/main" id="{962DB37C-C1FB-D541-B96E-D305611848E5}"/>
              </a:ext>
            </a:extLst>
          </p:cNvPr>
          <p:cNvSpPr txBox="1"/>
          <p:nvPr/>
        </p:nvSpPr>
        <p:spPr>
          <a:xfrm>
            <a:off x="142265" y="787721"/>
            <a:ext cx="4148771" cy="369332"/>
          </a:xfrm>
          <a:prstGeom prst="rect">
            <a:avLst/>
          </a:prstGeom>
          <a:noFill/>
        </p:spPr>
        <p:txBody>
          <a:bodyPr wrap="square">
            <a:spAutoFit/>
          </a:bodyPr>
          <a:lstStyle/>
          <a:p>
            <a:r>
              <a:rPr lang="zh-CN" altLang="en-US" sz="1800" b="1" dirty="0">
                <a:latin typeface="KaiTi" panose="02010609060101010101" pitchFamily="49" charset="-122"/>
                <a:ea typeface="KaiTi" panose="02010609060101010101" pitchFamily="49" charset="-122"/>
                <a:cs typeface="Times New Roman" panose="02020603050405020304" pitchFamily="18" charset="0"/>
              </a:rPr>
              <a:t>实验结果：</a:t>
            </a:r>
            <a:endParaRPr lang="zh-CN" altLang="en-US" dirty="0"/>
          </a:p>
        </p:txBody>
      </p:sp>
      <p:cxnSp>
        <p:nvCxnSpPr>
          <p:cNvPr id="21" name="直线连接符 20">
            <a:extLst>
              <a:ext uri="{FF2B5EF4-FFF2-40B4-BE49-F238E27FC236}">
                <a16:creationId xmlns:a16="http://schemas.microsoft.com/office/drawing/2014/main" id="{ABEFF7B2-3136-5D48-8400-CC3F3535102C}"/>
              </a:ext>
            </a:extLst>
          </p:cNvPr>
          <p:cNvCxnSpPr>
            <a:cxnSpLocks/>
          </p:cNvCxnSpPr>
          <p:nvPr/>
        </p:nvCxnSpPr>
        <p:spPr>
          <a:xfrm>
            <a:off x="6614160" y="979949"/>
            <a:ext cx="0" cy="2793679"/>
          </a:xfrm>
          <a:prstGeom prst="line">
            <a:avLst/>
          </a:prstGeom>
        </p:spPr>
        <p:style>
          <a:lnRef idx="3">
            <a:schemeClr val="accent1"/>
          </a:lnRef>
          <a:fillRef idx="0">
            <a:schemeClr val="accent1"/>
          </a:fillRef>
          <a:effectRef idx="2">
            <a:schemeClr val="accent1"/>
          </a:effectRef>
          <a:fontRef idx="minor">
            <a:schemeClr val="tx1"/>
          </a:fontRef>
        </p:style>
      </p:cxnSp>
      <p:pic>
        <p:nvPicPr>
          <p:cNvPr id="3" name="图片 2" descr="表格&#10;&#10;描述已自动生成">
            <a:extLst>
              <a:ext uri="{FF2B5EF4-FFF2-40B4-BE49-F238E27FC236}">
                <a16:creationId xmlns:a16="http://schemas.microsoft.com/office/drawing/2014/main" id="{2260704E-4F67-1841-BBB4-F8A5DCDACB7C}"/>
              </a:ext>
            </a:extLst>
          </p:cNvPr>
          <p:cNvPicPr>
            <a:picLocks noChangeAspect="1"/>
          </p:cNvPicPr>
          <p:nvPr/>
        </p:nvPicPr>
        <p:blipFill>
          <a:blip r:embed="rId3"/>
          <a:stretch>
            <a:fillRect/>
          </a:stretch>
        </p:blipFill>
        <p:spPr>
          <a:xfrm>
            <a:off x="736036" y="1492359"/>
            <a:ext cx="5359964" cy="5007429"/>
          </a:xfrm>
          <a:prstGeom prst="rect">
            <a:avLst/>
          </a:prstGeom>
        </p:spPr>
      </p:pic>
      <p:sp>
        <p:nvSpPr>
          <p:cNvPr id="22" name="文本框 21">
            <a:extLst>
              <a:ext uri="{FF2B5EF4-FFF2-40B4-BE49-F238E27FC236}">
                <a16:creationId xmlns:a16="http://schemas.microsoft.com/office/drawing/2014/main" id="{83738A6E-AD0C-6642-9CA5-991BA28F1BAB}"/>
              </a:ext>
            </a:extLst>
          </p:cNvPr>
          <p:cNvSpPr txBox="1"/>
          <p:nvPr/>
        </p:nvSpPr>
        <p:spPr>
          <a:xfrm>
            <a:off x="2491741" y="1122263"/>
            <a:ext cx="1710142" cy="307777"/>
          </a:xfrm>
          <a:prstGeom prst="rect">
            <a:avLst/>
          </a:prstGeom>
          <a:noFill/>
        </p:spPr>
        <p:txBody>
          <a:bodyPr wrap="square">
            <a:spAutoFit/>
          </a:bodyPr>
          <a:lstStyle/>
          <a:p>
            <a:r>
              <a:rPr lang="zh-CN" altLang="en-US" sz="1400" dirty="0">
                <a:latin typeface="KaiTi" panose="02010609060101010101" pitchFamily="49" charset="-122"/>
                <a:ea typeface="KaiTi" panose="02010609060101010101" pitchFamily="49" charset="-122"/>
                <a:cs typeface="Times New Roman" panose="02020603050405020304" pitchFamily="18" charset="0"/>
              </a:rPr>
              <a:t>在</a:t>
            </a:r>
            <a:r>
              <a:rPr lang="en-US" altLang="zh-CN" sz="1400" dirty="0">
                <a:latin typeface="KaiTi" panose="02010609060101010101" pitchFamily="49" charset="-122"/>
                <a:ea typeface="KaiTi" panose="02010609060101010101" pitchFamily="49" charset="-122"/>
                <a:cs typeface="Times New Roman" panose="02020603050405020304" pitchFamily="18" charset="0"/>
              </a:rPr>
              <a:t>7B</a:t>
            </a:r>
            <a:r>
              <a:rPr lang="zh-CN" altLang="en-US" sz="1400" dirty="0">
                <a:latin typeface="KaiTi" panose="02010609060101010101" pitchFamily="49" charset="-122"/>
                <a:ea typeface="KaiTi" panose="02010609060101010101" pitchFamily="49" charset="-122"/>
                <a:cs typeface="Times New Roman" panose="02020603050405020304" pitchFamily="18" charset="0"/>
              </a:rPr>
              <a:t>的</a:t>
            </a:r>
            <a:r>
              <a:rPr lang="en-US" altLang="zh-CN" sz="1400" dirty="0">
                <a:latin typeface="KaiTi" panose="02010609060101010101" pitchFamily="49" charset="-122"/>
                <a:ea typeface="KaiTi" panose="02010609060101010101" pitchFamily="49" charset="-122"/>
                <a:cs typeface="Times New Roman" panose="02020603050405020304" pitchFamily="18" charset="0"/>
              </a:rPr>
              <a:t>L2STask</a:t>
            </a:r>
            <a:endParaRPr lang="zh-CN" altLang="en-US" sz="1400" dirty="0"/>
          </a:p>
        </p:txBody>
      </p:sp>
      <p:sp>
        <p:nvSpPr>
          <p:cNvPr id="23" name="文本框 22">
            <a:extLst>
              <a:ext uri="{FF2B5EF4-FFF2-40B4-BE49-F238E27FC236}">
                <a16:creationId xmlns:a16="http://schemas.microsoft.com/office/drawing/2014/main" id="{94FAD68E-1352-F743-B446-E98C0924ACF2}"/>
              </a:ext>
            </a:extLst>
          </p:cNvPr>
          <p:cNvSpPr txBox="1"/>
          <p:nvPr/>
        </p:nvSpPr>
        <p:spPr>
          <a:xfrm>
            <a:off x="8038167" y="1003164"/>
            <a:ext cx="2009723" cy="307777"/>
          </a:xfrm>
          <a:prstGeom prst="rect">
            <a:avLst/>
          </a:prstGeom>
          <a:noFill/>
        </p:spPr>
        <p:txBody>
          <a:bodyPr wrap="square">
            <a:spAutoFit/>
          </a:bodyPr>
          <a:lstStyle/>
          <a:p>
            <a:r>
              <a:rPr lang="zh-CN" altLang="en-US" sz="1400" dirty="0">
                <a:latin typeface="KaiTi" panose="02010609060101010101" pitchFamily="49" charset="-122"/>
                <a:ea typeface="KaiTi" panose="02010609060101010101" pitchFamily="49" charset="-122"/>
                <a:cs typeface="Times New Roman" panose="02020603050405020304" pitchFamily="18" charset="0"/>
              </a:rPr>
              <a:t>在一般的模型融合任务</a:t>
            </a:r>
            <a:endParaRPr lang="zh-CN" altLang="en-US" sz="1400" dirty="0"/>
          </a:p>
        </p:txBody>
      </p:sp>
      <p:pic>
        <p:nvPicPr>
          <p:cNvPr id="18" name="图片 17" descr="表格&#10;&#10;描述已自动生成">
            <a:extLst>
              <a:ext uri="{FF2B5EF4-FFF2-40B4-BE49-F238E27FC236}">
                <a16:creationId xmlns:a16="http://schemas.microsoft.com/office/drawing/2014/main" id="{20F20CAC-6542-034E-9953-E0A57D0C85BF}"/>
              </a:ext>
            </a:extLst>
          </p:cNvPr>
          <p:cNvPicPr>
            <a:picLocks noChangeAspect="1"/>
          </p:cNvPicPr>
          <p:nvPr/>
        </p:nvPicPr>
        <p:blipFill>
          <a:blip r:embed="rId4"/>
          <a:stretch>
            <a:fillRect/>
          </a:stretch>
        </p:blipFill>
        <p:spPr>
          <a:xfrm>
            <a:off x="6865694" y="1437872"/>
            <a:ext cx="5163502" cy="1849613"/>
          </a:xfrm>
          <a:prstGeom prst="rect">
            <a:avLst/>
          </a:prstGeom>
        </p:spPr>
      </p:pic>
      <p:pic>
        <p:nvPicPr>
          <p:cNvPr id="31" name="图片 30" descr="图表, 条形图&#10;&#10;描述已自动生成">
            <a:extLst>
              <a:ext uri="{FF2B5EF4-FFF2-40B4-BE49-F238E27FC236}">
                <a16:creationId xmlns:a16="http://schemas.microsoft.com/office/drawing/2014/main" id="{E02A9171-2874-AD44-8F4A-00B8EB229EA8}"/>
              </a:ext>
            </a:extLst>
          </p:cNvPr>
          <p:cNvPicPr>
            <a:picLocks noChangeAspect="1"/>
          </p:cNvPicPr>
          <p:nvPr/>
        </p:nvPicPr>
        <p:blipFill>
          <a:blip r:embed="rId5"/>
          <a:stretch>
            <a:fillRect/>
          </a:stretch>
        </p:blipFill>
        <p:spPr>
          <a:xfrm>
            <a:off x="7625513" y="3871202"/>
            <a:ext cx="3347288" cy="2628586"/>
          </a:xfrm>
          <a:prstGeom prst="rect">
            <a:avLst/>
          </a:prstGeom>
        </p:spPr>
      </p:pic>
    </p:spTree>
    <p:extLst>
      <p:ext uri="{BB962C8B-B14F-4D97-AF65-F5344CB8AC3E}">
        <p14:creationId xmlns:p14="http://schemas.microsoft.com/office/powerpoint/2010/main" val="33324356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4">
            <a:extLst>
              <a:ext uri="{FF2B5EF4-FFF2-40B4-BE49-F238E27FC236}">
                <a16:creationId xmlns:a16="http://schemas.microsoft.com/office/drawing/2014/main" id="{DC9398AB-4E6B-5D46-A5C6-3BFD1DF420E0}"/>
              </a:ext>
            </a:extLst>
          </p:cNvPr>
          <p:cNvSpPr/>
          <p:nvPr/>
        </p:nvSpPr>
        <p:spPr>
          <a:xfrm>
            <a:off x="0" y="94947"/>
            <a:ext cx="9877648" cy="581388"/>
          </a:xfrm>
          <a:prstGeom prst="roundRect">
            <a:avLst/>
          </a:prstGeom>
          <a:solidFill>
            <a:srgbClr val="F2E5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800" b="1" dirty="0">
              <a:solidFill>
                <a:schemeClr val="tx1"/>
              </a:solidFill>
              <a:latin typeface="KaiTi" panose="02010609060101010101" pitchFamily="49" charset="-122"/>
              <a:ea typeface="KaiTi" panose="02010609060101010101" pitchFamily="49" charset="-122"/>
            </a:endParaRPr>
          </a:p>
        </p:txBody>
      </p:sp>
      <p:sp>
        <p:nvSpPr>
          <p:cNvPr id="6" name="文本框 5">
            <a:extLst>
              <a:ext uri="{FF2B5EF4-FFF2-40B4-BE49-F238E27FC236}">
                <a16:creationId xmlns:a16="http://schemas.microsoft.com/office/drawing/2014/main" id="{28CE19E1-4E31-CF4E-BD25-A47CA4053961}"/>
              </a:ext>
            </a:extLst>
          </p:cNvPr>
          <p:cNvSpPr txBox="1"/>
          <p:nvPr/>
        </p:nvSpPr>
        <p:spPr>
          <a:xfrm>
            <a:off x="183855" y="169057"/>
            <a:ext cx="8277447" cy="461665"/>
          </a:xfrm>
          <a:prstGeom prst="rect">
            <a:avLst/>
          </a:prstGeom>
          <a:noFill/>
        </p:spPr>
        <p:txBody>
          <a:bodyPr wrap="square">
            <a:spAutoFit/>
          </a:bodyPr>
          <a:lstStyle/>
          <a:p>
            <a:r>
              <a:rPr lang="en-US" altLang="zh-CN" sz="2400" b="1" dirty="0">
                <a:latin typeface="Times New Roman" panose="02020603050405020304" pitchFamily="18" charset="0"/>
                <a:ea typeface="KaiTi" panose="02010609060101010101" pitchFamily="49" charset="-122"/>
                <a:cs typeface="Times New Roman" panose="02020603050405020304" pitchFamily="18" charset="0"/>
              </a:rPr>
              <a:t>Summary</a:t>
            </a:r>
            <a:r>
              <a:rPr lang="zh-CN" altLang="en-US" sz="2400" b="1" dirty="0">
                <a:latin typeface="Times New Roman" panose="02020603050405020304" pitchFamily="18" charset="0"/>
                <a:ea typeface="KaiTi" panose="02010609060101010101" pitchFamily="49" charset="-122"/>
                <a:cs typeface="Times New Roman" panose="02020603050405020304" pitchFamily="18" charset="0"/>
              </a:rPr>
              <a:t> </a:t>
            </a:r>
            <a:r>
              <a:rPr lang="en-US" altLang="zh-CN" sz="2400" b="1" dirty="0">
                <a:latin typeface="Times New Roman" panose="02020603050405020304" pitchFamily="18" charset="0"/>
                <a:ea typeface="KaiTi" panose="02010609060101010101" pitchFamily="49" charset="-122"/>
                <a:cs typeface="Times New Roman" panose="02020603050405020304" pitchFamily="18" charset="0"/>
              </a:rPr>
              <a:t>and</a:t>
            </a:r>
            <a:r>
              <a:rPr lang="zh-CN" altLang="en-US" sz="2400" b="1" dirty="0">
                <a:latin typeface="Times New Roman" panose="02020603050405020304" pitchFamily="18" charset="0"/>
                <a:ea typeface="KaiTi" panose="02010609060101010101" pitchFamily="49" charset="-122"/>
                <a:cs typeface="Times New Roman" panose="02020603050405020304" pitchFamily="18" charset="0"/>
              </a:rPr>
              <a:t> </a:t>
            </a:r>
            <a:r>
              <a:rPr lang="en-US" altLang="zh-CN" sz="2400" b="1" dirty="0">
                <a:latin typeface="Times New Roman" panose="02020603050405020304" pitchFamily="18" charset="0"/>
                <a:ea typeface="KaiTi" panose="02010609060101010101" pitchFamily="49" charset="-122"/>
                <a:cs typeface="Times New Roman" panose="02020603050405020304" pitchFamily="18" charset="0"/>
              </a:rPr>
              <a:t>Future</a:t>
            </a:r>
            <a:r>
              <a:rPr lang="zh-CN" altLang="en-US" sz="2400" b="1" dirty="0">
                <a:latin typeface="Times New Roman" panose="02020603050405020304" pitchFamily="18" charset="0"/>
                <a:ea typeface="KaiTi" panose="02010609060101010101" pitchFamily="49" charset="-122"/>
                <a:cs typeface="Times New Roman" panose="02020603050405020304" pitchFamily="18" charset="0"/>
              </a:rPr>
              <a:t> </a:t>
            </a:r>
            <a:r>
              <a:rPr lang="en-US" altLang="zh-CN" sz="2400" b="1" dirty="0">
                <a:latin typeface="Times New Roman" panose="02020603050405020304" pitchFamily="18" charset="0"/>
                <a:ea typeface="KaiTi" panose="02010609060101010101" pitchFamily="49" charset="-122"/>
                <a:cs typeface="Times New Roman" panose="02020603050405020304" pitchFamily="18" charset="0"/>
              </a:rPr>
              <a:t>Direction</a:t>
            </a:r>
            <a:endParaRPr lang="en-HK" altLang="zh-CN" sz="2400" b="1" dirty="0">
              <a:latin typeface="Times New Roman" panose="02020603050405020304" pitchFamily="18" charset="0"/>
              <a:ea typeface="KaiTi" panose="02010609060101010101" pitchFamily="49" charset="-122"/>
              <a:cs typeface="Times New Roman" panose="02020603050405020304" pitchFamily="18" charset="0"/>
            </a:endParaRPr>
          </a:p>
        </p:txBody>
      </p:sp>
      <p:sp>
        <p:nvSpPr>
          <p:cNvPr id="8" name="文本框 7">
            <a:extLst>
              <a:ext uri="{FF2B5EF4-FFF2-40B4-BE49-F238E27FC236}">
                <a16:creationId xmlns:a16="http://schemas.microsoft.com/office/drawing/2014/main" id="{42DFF1B1-B727-B646-8F14-3E3B0F3930E8}"/>
              </a:ext>
            </a:extLst>
          </p:cNvPr>
          <p:cNvSpPr txBox="1"/>
          <p:nvPr/>
        </p:nvSpPr>
        <p:spPr>
          <a:xfrm>
            <a:off x="297045" y="1420763"/>
            <a:ext cx="4810983" cy="4524315"/>
          </a:xfrm>
          <a:prstGeom prst="rect">
            <a:avLst/>
          </a:prstGeom>
          <a:noFill/>
        </p:spPr>
        <p:txBody>
          <a:bodyPr wrap="square">
            <a:spAutoFit/>
          </a:bodyPr>
          <a:lstStyle/>
          <a:p>
            <a:pPr algn="l"/>
            <a:r>
              <a:rPr lang="en-US" altLang="zh-CN" sz="1600" b="1" i="0" dirty="0">
                <a:solidFill>
                  <a:srgbClr val="2C2C36"/>
                </a:solidFill>
                <a:effectLst/>
                <a:latin typeface="KaiTi" panose="02010609060101010101" pitchFamily="49" charset="-122"/>
                <a:ea typeface="KaiTi" panose="02010609060101010101" pitchFamily="49" charset="-122"/>
              </a:rPr>
              <a:t>1. </a:t>
            </a:r>
            <a:r>
              <a:rPr lang="zh-CN" altLang="en-US" sz="1600" b="1" i="0" dirty="0">
                <a:solidFill>
                  <a:srgbClr val="2C2C36"/>
                </a:solidFill>
                <a:effectLst/>
                <a:latin typeface="KaiTi" panose="02010609060101010101" pitchFamily="49" charset="-122"/>
                <a:ea typeface="KaiTi" panose="02010609060101010101" pitchFamily="49" charset="-122"/>
              </a:rPr>
              <a:t>零训练成本（</a:t>
            </a:r>
            <a:r>
              <a:rPr lang="en-US" altLang="zh-CN" sz="1600" b="1" i="0" dirty="0">
                <a:solidFill>
                  <a:srgbClr val="2C2C36"/>
                </a:solidFill>
                <a:effectLst/>
                <a:latin typeface="KaiTi" panose="02010609060101010101" pitchFamily="49" charset="-122"/>
                <a:ea typeface="KaiTi" panose="02010609060101010101" pitchFamily="49" charset="-122"/>
              </a:rPr>
              <a:t>Training-Free</a:t>
            </a:r>
            <a:r>
              <a:rPr lang="zh-CN" altLang="en-US" sz="1600" b="1" i="0" dirty="0">
                <a:solidFill>
                  <a:srgbClr val="2C2C36"/>
                </a:solidFill>
                <a:effectLst/>
                <a:latin typeface="KaiTi" panose="02010609060101010101" pitchFamily="49" charset="-122"/>
                <a:ea typeface="KaiTi" panose="02010609060101010101" pitchFamily="49" charset="-122"/>
              </a:rPr>
              <a:t>）</a:t>
            </a:r>
            <a:endParaRPr lang="en-US" altLang="zh-CN" sz="1600" b="1" i="0" dirty="0">
              <a:solidFill>
                <a:srgbClr val="2C2C36"/>
              </a:solidFill>
              <a:effectLst/>
              <a:latin typeface="KaiTi" panose="02010609060101010101" pitchFamily="49" charset="-122"/>
              <a:ea typeface="KaiTi" panose="02010609060101010101" pitchFamily="49" charset="-122"/>
            </a:endParaRPr>
          </a:p>
          <a:p>
            <a:pPr algn="l">
              <a:buFont typeface="Arial" panose="020B0604020202020204" pitchFamily="34" charset="0"/>
              <a:buChar char="•"/>
            </a:pPr>
            <a:r>
              <a:rPr lang="zh-CN" altLang="en-US" sz="1600" b="0" i="0" dirty="0">
                <a:solidFill>
                  <a:srgbClr val="C00000"/>
                </a:solidFill>
                <a:effectLst/>
                <a:latin typeface="KaiTi" panose="02010609060101010101" pitchFamily="49" charset="-122"/>
                <a:ea typeface="KaiTi" panose="02010609060101010101" pitchFamily="49" charset="-122"/>
              </a:rPr>
              <a:t>无需反向传播</a:t>
            </a:r>
            <a:r>
              <a:rPr lang="zh-CN" altLang="en-US" sz="1600" b="0" i="0" dirty="0">
                <a:solidFill>
                  <a:srgbClr val="2C2C36"/>
                </a:solidFill>
                <a:effectLst/>
                <a:latin typeface="KaiTi" panose="02010609060101010101" pitchFamily="49" charset="-122"/>
                <a:ea typeface="KaiTi" panose="02010609060101010101" pitchFamily="49" charset="-122"/>
              </a:rPr>
              <a:t>、</a:t>
            </a:r>
            <a:r>
              <a:rPr lang="zh-CN" altLang="en-US" sz="1600" b="0" i="0" dirty="0">
                <a:solidFill>
                  <a:srgbClr val="C00000"/>
                </a:solidFill>
                <a:effectLst/>
                <a:latin typeface="KaiTi" panose="02010609060101010101" pitchFamily="49" charset="-122"/>
                <a:ea typeface="KaiTi" panose="02010609060101010101" pitchFamily="49" charset="-122"/>
              </a:rPr>
              <a:t>无需 </a:t>
            </a:r>
            <a:r>
              <a:rPr lang="en-US" altLang="zh-CN" sz="1600" b="0" i="0" dirty="0">
                <a:solidFill>
                  <a:srgbClr val="C00000"/>
                </a:solidFill>
                <a:effectLst/>
                <a:latin typeface="KaiTi" panose="02010609060101010101" pitchFamily="49" charset="-122"/>
                <a:ea typeface="KaiTi" panose="02010609060101010101" pitchFamily="49" charset="-122"/>
              </a:rPr>
              <a:t>GPU </a:t>
            </a:r>
            <a:r>
              <a:rPr lang="zh-CN" altLang="en-US" sz="1600" b="0" i="0" dirty="0">
                <a:solidFill>
                  <a:srgbClr val="C00000"/>
                </a:solidFill>
                <a:effectLst/>
                <a:latin typeface="KaiTi" panose="02010609060101010101" pitchFamily="49" charset="-122"/>
                <a:ea typeface="KaiTi" panose="02010609060101010101" pitchFamily="49" charset="-122"/>
              </a:rPr>
              <a:t>长时间训练</a:t>
            </a:r>
            <a:r>
              <a:rPr lang="zh-CN" altLang="en-US" sz="1600" b="0" i="0" dirty="0">
                <a:solidFill>
                  <a:srgbClr val="2C2C36"/>
                </a:solidFill>
                <a:effectLst/>
                <a:latin typeface="KaiTi" panose="02010609060101010101" pitchFamily="49" charset="-122"/>
                <a:ea typeface="KaiTi" panose="02010609060101010101" pitchFamily="49" charset="-122"/>
              </a:rPr>
              <a:t>，仅通过参数加权、插值、对齐等操作即可融合。</a:t>
            </a:r>
          </a:p>
          <a:p>
            <a:pPr algn="l">
              <a:buFont typeface="Arial" panose="020B0604020202020204" pitchFamily="34" charset="0"/>
              <a:buChar char="•"/>
            </a:pPr>
            <a:r>
              <a:rPr lang="zh-CN" altLang="en-US" sz="1600" b="0" i="0" dirty="0">
                <a:solidFill>
                  <a:srgbClr val="2C2C36"/>
                </a:solidFill>
                <a:effectLst/>
                <a:latin typeface="KaiTi" panose="02010609060101010101" pitchFamily="49" charset="-122"/>
                <a:ea typeface="KaiTi" panose="02010609060101010101" pitchFamily="49" charset="-122"/>
              </a:rPr>
              <a:t>极大降低计算资源消耗和碳排放，</a:t>
            </a:r>
            <a:r>
              <a:rPr lang="zh-CN" altLang="en-US" sz="1600" b="0" i="0" dirty="0">
                <a:solidFill>
                  <a:srgbClr val="C00000"/>
                </a:solidFill>
                <a:effectLst/>
                <a:latin typeface="KaiTi" panose="02010609060101010101" pitchFamily="49" charset="-122"/>
                <a:ea typeface="KaiTi" panose="02010609060101010101" pitchFamily="49" charset="-122"/>
              </a:rPr>
              <a:t>符合绿色 </a:t>
            </a:r>
            <a:r>
              <a:rPr lang="en-US" altLang="zh-CN" sz="1600" b="0" i="0" dirty="0">
                <a:solidFill>
                  <a:srgbClr val="C00000"/>
                </a:solidFill>
                <a:effectLst/>
                <a:latin typeface="KaiTi" panose="02010609060101010101" pitchFamily="49" charset="-122"/>
                <a:ea typeface="KaiTi" panose="02010609060101010101" pitchFamily="49" charset="-122"/>
              </a:rPr>
              <a:t>AI </a:t>
            </a:r>
            <a:r>
              <a:rPr lang="zh-CN" altLang="en-US" sz="1600" b="0" i="0" dirty="0">
                <a:solidFill>
                  <a:srgbClr val="C00000"/>
                </a:solidFill>
                <a:effectLst/>
                <a:latin typeface="KaiTi" panose="02010609060101010101" pitchFamily="49" charset="-122"/>
                <a:ea typeface="KaiTi" panose="02010609060101010101" pitchFamily="49" charset="-122"/>
              </a:rPr>
              <a:t>趋势</a:t>
            </a:r>
            <a:r>
              <a:rPr lang="zh-CN" altLang="en-US" sz="1600" b="0" i="0" dirty="0">
                <a:solidFill>
                  <a:srgbClr val="2C2C36"/>
                </a:solidFill>
                <a:effectLst/>
                <a:latin typeface="KaiTi" panose="02010609060101010101" pitchFamily="49" charset="-122"/>
                <a:ea typeface="KaiTi" panose="02010609060101010101" pitchFamily="49" charset="-122"/>
              </a:rPr>
              <a:t>。</a:t>
            </a:r>
          </a:p>
          <a:p>
            <a:pPr algn="l"/>
            <a:r>
              <a:rPr lang="en-US" altLang="zh-CN" sz="1600" b="1" i="0" dirty="0">
                <a:solidFill>
                  <a:srgbClr val="2C2C36"/>
                </a:solidFill>
                <a:effectLst/>
                <a:latin typeface="KaiTi" panose="02010609060101010101" pitchFamily="49" charset="-122"/>
                <a:ea typeface="KaiTi" panose="02010609060101010101" pitchFamily="49" charset="-122"/>
              </a:rPr>
              <a:t>2. </a:t>
            </a:r>
            <a:r>
              <a:rPr lang="zh-CN" altLang="en-US" sz="1600" b="1" i="0" dirty="0">
                <a:solidFill>
                  <a:srgbClr val="2C2C36"/>
                </a:solidFill>
                <a:effectLst/>
                <a:latin typeface="KaiTi" panose="02010609060101010101" pitchFamily="49" charset="-122"/>
                <a:ea typeface="KaiTi" panose="02010609060101010101" pitchFamily="49" charset="-122"/>
              </a:rPr>
              <a:t>快速迭代与部署</a:t>
            </a:r>
          </a:p>
          <a:p>
            <a:pPr algn="l">
              <a:buFont typeface="Arial" panose="020B0604020202020204" pitchFamily="34" charset="0"/>
              <a:buChar char="•"/>
            </a:pPr>
            <a:r>
              <a:rPr lang="zh-CN" altLang="en-US" sz="1600" b="0" i="0" dirty="0">
                <a:solidFill>
                  <a:srgbClr val="2C2C36"/>
                </a:solidFill>
                <a:effectLst/>
                <a:latin typeface="KaiTi" panose="02010609060101010101" pitchFamily="49" charset="-122"/>
                <a:ea typeface="KaiTi" panose="02010609060101010101" pitchFamily="49" charset="-122"/>
              </a:rPr>
              <a:t>可在</a:t>
            </a:r>
            <a:r>
              <a:rPr lang="zh-CN" altLang="en-US" sz="1600" b="0" i="0" dirty="0">
                <a:solidFill>
                  <a:srgbClr val="C00000"/>
                </a:solidFill>
                <a:effectLst/>
                <a:latin typeface="KaiTi" panose="02010609060101010101" pitchFamily="49" charset="-122"/>
                <a:ea typeface="KaiTi" panose="02010609060101010101" pitchFamily="49" charset="-122"/>
              </a:rPr>
              <a:t>几分钟</a:t>
            </a:r>
            <a:r>
              <a:rPr lang="zh-CN" altLang="en-US" sz="1600" b="0" i="0" dirty="0">
                <a:solidFill>
                  <a:srgbClr val="2C2C36"/>
                </a:solidFill>
                <a:effectLst/>
                <a:latin typeface="KaiTi" panose="02010609060101010101" pitchFamily="49" charset="-122"/>
                <a:ea typeface="KaiTi" panose="02010609060101010101" pitchFamily="49" charset="-122"/>
              </a:rPr>
              <a:t>内融合多个专家模型（如数学专家、代码专家、对话专家），快速构建多功能通用模型。</a:t>
            </a:r>
          </a:p>
          <a:p>
            <a:pPr algn="l">
              <a:buFont typeface="Arial" panose="020B0604020202020204" pitchFamily="34" charset="0"/>
              <a:buChar char="•"/>
            </a:pPr>
            <a:r>
              <a:rPr lang="zh-CN" altLang="en-US" sz="1600" b="0" i="0" dirty="0">
                <a:solidFill>
                  <a:srgbClr val="C00000"/>
                </a:solidFill>
                <a:effectLst/>
                <a:latin typeface="KaiTi" panose="02010609060101010101" pitchFamily="49" charset="-122"/>
                <a:ea typeface="KaiTi" panose="02010609060101010101" pitchFamily="49" charset="-122"/>
              </a:rPr>
              <a:t>适合企业快速响应业务需求，避免从头训练</a:t>
            </a:r>
            <a:r>
              <a:rPr lang="zh-CN" altLang="en-US" sz="1600" b="0" i="0" dirty="0">
                <a:solidFill>
                  <a:srgbClr val="2C2C36"/>
                </a:solidFill>
                <a:effectLst/>
                <a:latin typeface="KaiTi" panose="02010609060101010101" pitchFamily="49" charset="-122"/>
                <a:ea typeface="KaiTi" panose="02010609060101010101" pitchFamily="49" charset="-122"/>
              </a:rPr>
              <a:t>。</a:t>
            </a:r>
          </a:p>
          <a:p>
            <a:pPr algn="l"/>
            <a:r>
              <a:rPr lang="en-US" altLang="zh-CN" sz="1600" b="1" i="0" dirty="0">
                <a:solidFill>
                  <a:srgbClr val="2C2C36"/>
                </a:solidFill>
                <a:effectLst/>
                <a:latin typeface="KaiTi" panose="02010609060101010101" pitchFamily="49" charset="-122"/>
                <a:ea typeface="KaiTi" panose="02010609060101010101" pitchFamily="49" charset="-122"/>
              </a:rPr>
              <a:t>3. </a:t>
            </a:r>
            <a:r>
              <a:rPr lang="zh-CN" altLang="en-US" sz="1600" b="1" i="0" dirty="0">
                <a:solidFill>
                  <a:srgbClr val="2C2C36"/>
                </a:solidFill>
                <a:effectLst/>
                <a:latin typeface="KaiTi" panose="02010609060101010101" pitchFamily="49" charset="-122"/>
                <a:ea typeface="KaiTi" panose="02010609060101010101" pitchFamily="49" charset="-122"/>
              </a:rPr>
              <a:t>知识集成能力强</a:t>
            </a:r>
          </a:p>
          <a:p>
            <a:pPr algn="l">
              <a:buFont typeface="Arial" panose="020B0604020202020204" pitchFamily="34" charset="0"/>
              <a:buChar char="•"/>
            </a:pPr>
            <a:r>
              <a:rPr lang="zh-CN" altLang="en-US" sz="1600" b="0" i="0" dirty="0">
                <a:solidFill>
                  <a:srgbClr val="2C2C36"/>
                </a:solidFill>
                <a:effectLst/>
                <a:latin typeface="KaiTi" panose="02010609060101010101" pitchFamily="49" charset="-122"/>
                <a:ea typeface="KaiTi" panose="02010609060101010101" pitchFamily="49" charset="-122"/>
              </a:rPr>
              <a:t>能将不同模型在各自领域学到的“隐式知识”融合，</a:t>
            </a:r>
            <a:r>
              <a:rPr lang="zh-CN" altLang="en-US" sz="1600" b="0" i="0" dirty="0">
                <a:solidFill>
                  <a:srgbClr val="C00000"/>
                </a:solidFill>
                <a:effectLst/>
                <a:latin typeface="KaiTi" panose="02010609060101010101" pitchFamily="49" charset="-122"/>
                <a:ea typeface="KaiTi" panose="02010609060101010101" pitchFamily="49" charset="-122"/>
              </a:rPr>
              <a:t>实现“</a:t>
            </a:r>
            <a:r>
              <a:rPr lang="en-US" altLang="zh-CN" sz="1600" b="0" i="0" dirty="0">
                <a:solidFill>
                  <a:srgbClr val="C00000"/>
                </a:solidFill>
                <a:effectLst/>
                <a:latin typeface="KaiTi" panose="02010609060101010101" pitchFamily="49" charset="-122"/>
                <a:ea typeface="KaiTi" panose="02010609060101010101" pitchFamily="49" charset="-122"/>
              </a:rPr>
              <a:t>1+1 &gt; 2”</a:t>
            </a:r>
            <a:r>
              <a:rPr lang="zh-CN" altLang="en-US" sz="1600" b="0" i="0" dirty="0">
                <a:solidFill>
                  <a:srgbClr val="C00000"/>
                </a:solidFill>
                <a:effectLst/>
                <a:latin typeface="KaiTi" panose="02010609060101010101" pitchFamily="49" charset="-122"/>
                <a:ea typeface="KaiTi" panose="02010609060101010101" pitchFamily="49" charset="-122"/>
              </a:rPr>
              <a:t>的效果</a:t>
            </a:r>
            <a:r>
              <a:rPr lang="zh-CN" altLang="en-US" sz="1600" b="0" i="0" dirty="0">
                <a:solidFill>
                  <a:srgbClr val="2C2C36"/>
                </a:solidFill>
                <a:effectLst/>
                <a:latin typeface="KaiTi" panose="02010609060101010101" pitchFamily="49" charset="-122"/>
                <a:ea typeface="KaiTi" panose="02010609060101010101" pitchFamily="49" charset="-122"/>
              </a:rPr>
              <a:t>。</a:t>
            </a:r>
          </a:p>
          <a:p>
            <a:pPr algn="l">
              <a:buFont typeface="Arial" panose="020B0604020202020204" pitchFamily="34" charset="0"/>
              <a:buChar char="•"/>
            </a:pPr>
            <a:r>
              <a:rPr lang="zh-CN" altLang="en-US" sz="1600" b="0" i="0" dirty="0">
                <a:solidFill>
                  <a:srgbClr val="2C2C36"/>
                </a:solidFill>
                <a:effectLst/>
                <a:latin typeface="KaiTi" panose="02010609060101010101" pitchFamily="49" charset="-122"/>
                <a:ea typeface="KaiTi" panose="02010609060101010101" pitchFamily="49" charset="-122"/>
              </a:rPr>
              <a:t>例如：将一个擅长推理的模型与一个擅长压缩输出的模型融合，可能得到既准确又高效的模型。</a:t>
            </a:r>
          </a:p>
          <a:p>
            <a:pPr algn="l"/>
            <a:r>
              <a:rPr lang="en-US" altLang="zh-CN" sz="1600" b="1" i="0" dirty="0">
                <a:solidFill>
                  <a:srgbClr val="2C2C36"/>
                </a:solidFill>
                <a:effectLst/>
                <a:latin typeface="KaiTi" panose="02010609060101010101" pitchFamily="49" charset="-122"/>
                <a:ea typeface="KaiTi" panose="02010609060101010101" pitchFamily="49" charset="-122"/>
              </a:rPr>
              <a:t>4. </a:t>
            </a:r>
            <a:r>
              <a:rPr lang="zh-CN" altLang="en-US" sz="1600" b="1" i="0" dirty="0">
                <a:solidFill>
                  <a:srgbClr val="2C2C36"/>
                </a:solidFill>
                <a:effectLst/>
                <a:latin typeface="KaiTi" panose="02010609060101010101" pitchFamily="49" charset="-122"/>
                <a:ea typeface="KaiTi" panose="02010609060101010101" pitchFamily="49" charset="-122"/>
              </a:rPr>
              <a:t>规避灾难性遗忘</a:t>
            </a:r>
          </a:p>
          <a:p>
            <a:pPr algn="l">
              <a:buFont typeface="Arial" panose="020B0604020202020204" pitchFamily="34" charset="0"/>
              <a:buChar char="•"/>
            </a:pPr>
            <a:r>
              <a:rPr lang="zh-CN" altLang="en-US" sz="1600" b="0" i="0" dirty="0">
                <a:solidFill>
                  <a:srgbClr val="2C2C36"/>
                </a:solidFill>
                <a:effectLst/>
                <a:latin typeface="KaiTi" panose="02010609060101010101" pitchFamily="49" charset="-122"/>
                <a:ea typeface="KaiTi" panose="02010609060101010101" pitchFamily="49" charset="-122"/>
              </a:rPr>
              <a:t>相比持续微调（</a:t>
            </a:r>
            <a:r>
              <a:rPr lang="en-US" altLang="zh-CN" sz="1600" b="0" i="0" dirty="0">
                <a:solidFill>
                  <a:srgbClr val="2C2C36"/>
                </a:solidFill>
                <a:effectLst/>
                <a:latin typeface="KaiTi" panose="02010609060101010101" pitchFamily="49" charset="-122"/>
                <a:ea typeface="KaiTi" panose="02010609060101010101" pitchFamily="49" charset="-122"/>
              </a:rPr>
              <a:t>continual fine-tuning</a:t>
            </a:r>
            <a:r>
              <a:rPr lang="zh-CN" altLang="en-US" sz="1600" b="0" i="0" dirty="0">
                <a:solidFill>
                  <a:srgbClr val="2C2C36"/>
                </a:solidFill>
                <a:effectLst/>
                <a:latin typeface="KaiTi" panose="02010609060101010101" pitchFamily="49" charset="-122"/>
                <a:ea typeface="KaiTi" panose="02010609060101010101" pitchFamily="49" charset="-122"/>
              </a:rPr>
              <a:t>），模型融合</a:t>
            </a:r>
            <a:r>
              <a:rPr lang="zh-CN" altLang="en-US" sz="1600" b="0" i="0" dirty="0">
                <a:solidFill>
                  <a:srgbClr val="C00000"/>
                </a:solidFill>
                <a:effectLst/>
                <a:latin typeface="KaiTi" panose="02010609060101010101" pitchFamily="49" charset="-122"/>
                <a:ea typeface="KaiTi" panose="02010609060101010101" pitchFamily="49" charset="-122"/>
              </a:rPr>
              <a:t>能更好地保留原始模型的通用能力</a:t>
            </a:r>
            <a:r>
              <a:rPr lang="zh-CN" altLang="en-US" sz="1600" b="0" i="0" dirty="0">
                <a:solidFill>
                  <a:srgbClr val="2C2C36"/>
                </a:solidFill>
                <a:effectLst/>
                <a:latin typeface="KaiTi" panose="02010609060101010101" pitchFamily="49" charset="-122"/>
                <a:ea typeface="KaiTi" panose="02010609060101010101" pitchFamily="49" charset="-122"/>
              </a:rPr>
              <a:t>，减少在新任务上过拟合导致的旧知识丢失。</a:t>
            </a:r>
          </a:p>
        </p:txBody>
      </p:sp>
      <p:sp>
        <p:nvSpPr>
          <p:cNvPr id="10" name="文本框 9">
            <a:extLst>
              <a:ext uri="{FF2B5EF4-FFF2-40B4-BE49-F238E27FC236}">
                <a16:creationId xmlns:a16="http://schemas.microsoft.com/office/drawing/2014/main" id="{85DAA784-ED01-2349-B980-F10BC16CA9A1}"/>
              </a:ext>
            </a:extLst>
          </p:cNvPr>
          <p:cNvSpPr txBox="1"/>
          <p:nvPr/>
        </p:nvSpPr>
        <p:spPr>
          <a:xfrm>
            <a:off x="297045" y="926857"/>
            <a:ext cx="4632307" cy="369332"/>
          </a:xfrm>
          <a:prstGeom prst="rect">
            <a:avLst/>
          </a:prstGeom>
          <a:noFill/>
        </p:spPr>
        <p:txBody>
          <a:bodyPr wrap="square">
            <a:spAutoFit/>
          </a:bodyPr>
          <a:lstStyle/>
          <a:p>
            <a:pPr algn="l"/>
            <a:r>
              <a:rPr lang="en-US" altLang="zh-CN" b="1" i="0" dirty="0">
                <a:solidFill>
                  <a:srgbClr val="2F528F"/>
                </a:solidFill>
                <a:effectLst/>
                <a:latin typeface="KaiTi" panose="02010609060101010101" pitchFamily="49" charset="-122"/>
                <a:ea typeface="KaiTi" panose="02010609060101010101" pitchFamily="49" charset="-122"/>
              </a:rPr>
              <a:t>Model Merging </a:t>
            </a:r>
            <a:r>
              <a:rPr lang="zh-CN" altLang="en-US" b="1" i="0" dirty="0">
                <a:solidFill>
                  <a:srgbClr val="2F528F"/>
                </a:solidFill>
                <a:effectLst/>
                <a:latin typeface="KaiTi" panose="02010609060101010101" pitchFamily="49" charset="-122"/>
                <a:ea typeface="KaiTi" panose="02010609060101010101" pitchFamily="49" charset="-122"/>
              </a:rPr>
              <a:t>在企业中所能发挥的优势</a:t>
            </a:r>
          </a:p>
        </p:txBody>
      </p:sp>
      <p:sp>
        <p:nvSpPr>
          <p:cNvPr id="14" name="文本框 13">
            <a:extLst>
              <a:ext uri="{FF2B5EF4-FFF2-40B4-BE49-F238E27FC236}">
                <a16:creationId xmlns:a16="http://schemas.microsoft.com/office/drawing/2014/main" id="{0280F2EA-3780-7C46-8F64-92D064E35C6A}"/>
              </a:ext>
            </a:extLst>
          </p:cNvPr>
          <p:cNvSpPr txBox="1"/>
          <p:nvPr/>
        </p:nvSpPr>
        <p:spPr>
          <a:xfrm>
            <a:off x="6096000" y="926857"/>
            <a:ext cx="3489434" cy="369332"/>
          </a:xfrm>
          <a:prstGeom prst="rect">
            <a:avLst/>
          </a:prstGeom>
          <a:noFill/>
        </p:spPr>
        <p:txBody>
          <a:bodyPr wrap="square">
            <a:spAutoFit/>
          </a:bodyPr>
          <a:lstStyle/>
          <a:p>
            <a:pPr algn="l"/>
            <a:r>
              <a:rPr lang="en-US" altLang="zh-CN" b="1" i="0" dirty="0">
                <a:solidFill>
                  <a:srgbClr val="2F528F"/>
                </a:solidFill>
                <a:effectLst/>
                <a:latin typeface="KaiTi" panose="02010609060101010101" pitchFamily="49" charset="-122"/>
                <a:ea typeface="KaiTi" panose="02010609060101010101" pitchFamily="49" charset="-122"/>
              </a:rPr>
              <a:t>Model Merging </a:t>
            </a:r>
            <a:r>
              <a:rPr lang="zh-CN" altLang="en-US" b="1" i="0" dirty="0">
                <a:solidFill>
                  <a:srgbClr val="2F528F"/>
                </a:solidFill>
                <a:effectLst/>
                <a:latin typeface="KaiTi" panose="02010609060101010101" pitchFamily="49" charset="-122"/>
                <a:ea typeface="KaiTi" panose="02010609060101010101" pitchFamily="49" charset="-122"/>
              </a:rPr>
              <a:t>的演进方向</a:t>
            </a:r>
          </a:p>
        </p:txBody>
      </p:sp>
      <p:sp>
        <p:nvSpPr>
          <p:cNvPr id="15" name="圆角矩形 14">
            <a:extLst>
              <a:ext uri="{FF2B5EF4-FFF2-40B4-BE49-F238E27FC236}">
                <a16:creationId xmlns:a16="http://schemas.microsoft.com/office/drawing/2014/main" id="{020C91D2-AEBE-D042-8D5E-2842F6961F19}"/>
              </a:ext>
            </a:extLst>
          </p:cNvPr>
          <p:cNvSpPr/>
          <p:nvPr/>
        </p:nvSpPr>
        <p:spPr>
          <a:xfrm>
            <a:off x="183855" y="836807"/>
            <a:ext cx="5102848" cy="5290724"/>
          </a:xfrm>
          <a:prstGeom prst="roundRect">
            <a:avLst>
              <a:gd name="adj" fmla="val 9379"/>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圆角矩形 16">
            <a:extLst>
              <a:ext uri="{FF2B5EF4-FFF2-40B4-BE49-F238E27FC236}">
                <a16:creationId xmlns:a16="http://schemas.microsoft.com/office/drawing/2014/main" id="{57F33B2A-79F1-0C49-810A-40279B2EECFE}"/>
              </a:ext>
            </a:extLst>
          </p:cNvPr>
          <p:cNvSpPr/>
          <p:nvPr/>
        </p:nvSpPr>
        <p:spPr>
          <a:xfrm>
            <a:off x="5738648" y="813548"/>
            <a:ext cx="5381006" cy="5313984"/>
          </a:xfrm>
          <a:prstGeom prst="roundRect">
            <a:avLst>
              <a:gd name="adj" fmla="val 9379"/>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文本框 18">
            <a:extLst>
              <a:ext uri="{FF2B5EF4-FFF2-40B4-BE49-F238E27FC236}">
                <a16:creationId xmlns:a16="http://schemas.microsoft.com/office/drawing/2014/main" id="{92373228-95EB-804F-8A3C-05132957A998}"/>
              </a:ext>
            </a:extLst>
          </p:cNvPr>
          <p:cNvSpPr txBox="1"/>
          <p:nvPr/>
        </p:nvSpPr>
        <p:spPr>
          <a:xfrm>
            <a:off x="6096000" y="1443650"/>
            <a:ext cx="4866092" cy="5755422"/>
          </a:xfrm>
          <a:prstGeom prst="rect">
            <a:avLst/>
          </a:prstGeom>
          <a:noFill/>
        </p:spPr>
        <p:txBody>
          <a:bodyPr wrap="square">
            <a:spAutoFit/>
          </a:bodyPr>
          <a:lstStyle/>
          <a:p>
            <a:pPr algn="l"/>
            <a:r>
              <a:rPr lang="en-US" altLang="zh-CN" sz="1600" b="1" i="0" dirty="0">
                <a:solidFill>
                  <a:srgbClr val="2C2C36"/>
                </a:solidFill>
                <a:effectLst/>
                <a:latin typeface="KaiTi" panose="02010609060101010101" pitchFamily="49" charset="-122"/>
                <a:ea typeface="KaiTi" panose="02010609060101010101" pitchFamily="49" charset="-122"/>
              </a:rPr>
              <a:t>1.</a:t>
            </a:r>
            <a:r>
              <a:rPr lang="zh-CN" altLang="en-US" sz="1600" b="1" i="0" dirty="0">
                <a:solidFill>
                  <a:srgbClr val="2C2C36"/>
                </a:solidFill>
                <a:effectLst/>
                <a:latin typeface="KaiTi" panose="02010609060101010101" pitchFamily="49" charset="-122"/>
                <a:ea typeface="KaiTi" panose="02010609060101010101" pitchFamily="49" charset="-122"/>
              </a:rPr>
              <a:t>从“静态融合” → “动态</a:t>
            </a:r>
            <a:r>
              <a:rPr lang="en-US" altLang="zh-CN" sz="1600" b="1" i="0" dirty="0">
                <a:solidFill>
                  <a:srgbClr val="2C2C36"/>
                </a:solidFill>
                <a:effectLst/>
                <a:latin typeface="KaiTi" panose="02010609060101010101" pitchFamily="49" charset="-122"/>
                <a:ea typeface="KaiTi" panose="02010609060101010101" pitchFamily="49" charset="-122"/>
              </a:rPr>
              <a:t>/</a:t>
            </a:r>
            <a:r>
              <a:rPr lang="zh-CN" altLang="en-US" sz="1600" b="1" i="0" dirty="0">
                <a:solidFill>
                  <a:srgbClr val="2C2C36"/>
                </a:solidFill>
                <a:effectLst/>
                <a:latin typeface="KaiTi" panose="02010609060101010101" pitchFamily="49" charset="-122"/>
                <a:ea typeface="KaiTi" panose="02010609060101010101" pitchFamily="49" charset="-122"/>
              </a:rPr>
              <a:t>自适应融合”</a:t>
            </a:r>
          </a:p>
          <a:p>
            <a:pPr algn="l"/>
            <a:r>
              <a:rPr lang="zh-CN" altLang="en-US" sz="1600" b="1" i="0" dirty="0">
                <a:solidFill>
                  <a:srgbClr val="2C2C36"/>
                </a:solidFill>
                <a:effectLst/>
                <a:latin typeface="KaiTi" panose="02010609060101010101" pitchFamily="49" charset="-122"/>
                <a:ea typeface="KaiTi" panose="02010609060101010101" pitchFamily="49" charset="-122"/>
              </a:rPr>
              <a:t>当前局限：</a:t>
            </a:r>
            <a:r>
              <a:rPr lang="zh-CN" altLang="en-US" sz="1600" b="0" i="0" dirty="0">
                <a:solidFill>
                  <a:srgbClr val="2C2C36"/>
                </a:solidFill>
                <a:effectLst/>
                <a:latin typeface="KaiTi" panose="02010609060101010101" pitchFamily="49" charset="-122"/>
                <a:ea typeface="KaiTi" panose="02010609060101010101" pitchFamily="49" charset="-122"/>
              </a:rPr>
              <a:t>大多数方法使用</a:t>
            </a:r>
            <a:r>
              <a:rPr lang="zh-CN" altLang="en-US" sz="1600" b="0" i="0" dirty="0">
                <a:solidFill>
                  <a:srgbClr val="111827"/>
                </a:solidFill>
                <a:effectLst/>
                <a:latin typeface="KaiTi" panose="02010609060101010101" pitchFamily="49" charset="-122"/>
                <a:ea typeface="KaiTi" panose="02010609060101010101" pitchFamily="49" charset="-122"/>
              </a:rPr>
              <a:t>固定权重</a:t>
            </a:r>
            <a:r>
              <a:rPr lang="zh-CN" altLang="en-US" sz="1600" b="0" i="0" dirty="0">
                <a:solidFill>
                  <a:srgbClr val="2C2C36"/>
                </a:solidFill>
                <a:effectLst/>
                <a:latin typeface="KaiTi" panose="02010609060101010101" pitchFamily="49" charset="-122"/>
                <a:ea typeface="KaiTi" panose="02010609060101010101" pitchFamily="49" charset="-122"/>
              </a:rPr>
              <a:t>（如 </a:t>
            </a:r>
            <a:r>
              <a:rPr lang="en-US" altLang="zh-CN" sz="1600" b="0" i="0" dirty="0">
                <a:solidFill>
                  <a:srgbClr val="2C2C36"/>
                </a:solidFill>
                <a:effectLst/>
                <a:latin typeface="KaiTi" panose="02010609060101010101" pitchFamily="49" charset="-122"/>
                <a:ea typeface="KaiTi" panose="02010609060101010101" pitchFamily="49" charset="-122"/>
              </a:rPr>
              <a:t>0.5:0.5</a:t>
            </a:r>
            <a:r>
              <a:rPr lang="zh-CN" altLang="en-US" sz="1600" b="0" i="0" dirty="0">
                <a:solidFill>
                  <a:srgbClr val="2C2C36"/>
                </a:solidFill>
                <a:effectLst/>
                <a:latin typeface="KaiTi" panose="02010609060101010101" pitchFamily="49" charset="-122"/>
                <a:ea typeface="KaiTi" panose="02010609060101010101" pitchFamily="49" charset="-122"/>
              </a:rPr>
              <a:t>）或</a:t>
            </a:r>
            <a:r>
              <a:rPr lang="zh-CN" altLang="en-US" sz="1600" b="0" i="0" dirty="0">
                <a:solidFill>
                  <a:srgbClr val="111827"/>
                </a:solidFill>
                <a:effectLst/>
                <a:latin typeface="KaiTi" panose="02010609060101010101" pitchFamily="49" charset="-122"/>
                <a:ea typeface="KaiTi" panose="02010609060101010101" pitchFamily="49" charset="-122"/>
              </a:rPr>
              <a:t>一次性融合</a:t>
            </a:r>
            <a:r>
              <a:rPr lang="zh-CN" altLang="en-US" sz="1600" b="0" i="0" dirty="0">
                <a:solidFill>
                  <a:srgbClr val="2C2C36"/>
                </a:solidFill>
                <a:effectLst/>
                <a:latin typeface="KaiTi" panose="02010609060101010101" pitchFamily="49" charset="-122"/>
                <a:ea typeface="KaiTi" panose="02010609060101010101" pitchFamily="49" charset="-122"/>
              </a:rPr>
              <a:t>，无法根据输入内容或任务需求调整</a:t>
            </a:r>
            <a:r>
              <a:rPr lang="zh-CN" altLang="en-US" sz="1600" dirty="0">
                <a:solidFill>
                  <a:srgbClr val="2C2C36"/>
                </a:solidFill>
                <a:latin typeface="system-ui"/>
                <a:ea typeface="KaiTi" panose="02010609060101010101" pitchFamily="49" charset="-122"/>
              </a:rPr>
              <a:t>。</a:t>
            </a:r>
            <a:r>
              <a:rPr lang="en-US" altLang="zh-CN" sz="1600" b="0" i="1" dirty="0">
                <a:solidFill>
                  <a:srgbClr val="C00000"/>
                </a:solidFill>
                <a:effectLst/>
                <a:latin typeface="Times New Roman" panose="02020603050405020304" pitchFamily="18" charset="0"/>
                <a:cs typeface="Times New Roman" panose="02020603050405020304" pitchFamily="18" charset="0"/>
              </a:rPr>
              <a:t> ongoing</a:t>
            </a:r>
            <a:endParaRPr lang="en-US" altLang="zh-CN" sz="1600" dirty="0">
              <a:solidFill>
                <a:srgbClr val="2C2C36"/>
              </a:solidFill>
              <a:latin typeface="system-ui"/>
              <a:ea typeface="KaiTi" panose="02010609060101010101" pitchFamily="49" charset="-122"/>
            </a:endParaRPr>
          </a:p>
          <a:p>
            <a:pPr algn="l"/>
            <a:r>
              <a:rPr lang="en-US" altLang="zh-CN" sz="1600" b="1" i="0" dirty="0">
                <a:solidFill>
                  <a:srgbClr val="2C2C36"/>
                </a:solidFill>
                <a:effectLst/>
                <a:latin typeface="KaiTi" panose="02010609060101010101" pitchFamily="49" charset="-122"/>
                <a:ea typeface="KaiTi" panose="02010609060101010101" pitchFamily="49" charset="-122"/>
              </a:rPr>
              <a:t>2.</a:t>
            </a:r>
            <a:r>
              <a:rPr lang="zh-CN" altLang="en-US" sz="1600" b="1" i="0" dirty="0">
                <a:solidFill>
                  <a:srgbClr val="2C2C36"/>
                </a:solidFill>
                <a:effectLst/>
                <a:latin typeface="KaiTi" panose="02010609060101010101" pitchFamily="49" charset="-122"/>
                <a:ea typeface="KaiTi" panose="02010609060101010101" pitchFamily="49" charset="-122"/>
              </a:rPr>
              <a:t> 从“参数空间操作” → “语义</a:t>
            </a:r>
            <a:r>
              <a:rPr lang="en-US" altLang="zh-CN" sz="1600" b="1" i="0" dirty="0">
                <a:solidFill>
                  <a:srgbClr val="2C2C36"/>
                </a:solidFill>
                <a:effectLst/>
                <a:latin typeface="KaiTi" panose="02010609060101010101" pitchFamily="49" charset="-122"/>
                <a:ea typeface="KaiTi" panose="02010609060101010101" pitchFamily="49" charset="-122"/>
              </a:rPr>
              <a:t>/</a:t>
            </a:r>
            <a:r>
              <a:rPr lang="zh-CN" altLang="en-US" sz="1600" b="1" i="0" dirty="0">
                <a:solidFill>
                  <a:srgbClr val="2C2C36"/>
                </a:solidFill>
                <a:effectLst/>
                <a:latin typeface="KaiTi" panose="02010609060101010101" pitchFamily="49" charset="-122"/>
                <a:ea typeface="KaiTi" panose="02010609060101010101" pitchFamily="49" charset="-122"/>
              </a:rPr>
              <a:t>功能对齐融合”</a:t>
            </a:r>
          </a:p>
          <a:p>
            <a:pPr algn="l"/>
            <a:r>
              <a:rPr lang="zh-CN" altLang="en-US" sz="1600" b="1" i="0" dirty="0">
                <a:solidFill>
                  <a:srgbClr val="2C2C36"/>
                </a:solidFill>
                <a:effectLst/>
                <a:latin typeface="KaiTi" panose="02010609060101010101" pitchFamily="49" charset="-122"/>
                <a:ea typeface="KaiTi" panose="02010609060101010101" pitchFamily="49" charset="-122"/>
              </a:rPr>
              <a:t>当前局限：</a:t>
            </a:r>
            <a:r>
              <a:rPr lang="zh-CN" altLang="en-US" sz="1600" b="0" i="0" dirty="0">
                <a:solidFill>
                  <a:srgbClr val="2C2C36"/>
                </a:solidFill>
                <a:effectLst/>
                <a:latin typeface="KaiTi" panose="02010609060101010101" pitchFamily="49" charset="-122"/>
                <a:ea typeface="KaiTi" panose="02010609060101010101" pitchFamily="49" charset="-122"/>
              </a:rPr>
              <a:t>直接在参数空间加权（如 </a:t>
            </a:r>
            <a:r>
              <a:rPr lang="el-GR" altLang="zh-CN" sz="1600" b="0" i="0" dirty="0">
                <a:solidFill>
                  <a:srgbClr val="2C2C36"/>
                </a:solidFill>
                <a:effectLst/>
                <a:latin typeface="KaiTi" panose="02010609060101010101" pitchFamily="49" charset="-122"/>
                <a:ea typeface="KaiTi" panose="02010609060101010101" pitchFamily="49" charset="-122"/>
              </a:rPr>
              <a:t>θ = </a:t>
            </a:r>
            <a:r>
              <a:rPr lang="el-GR" altLang="zh-CN" sz="1600" b="0" i="0" dirty="0" err="1">
                <a:solidFill>
                  <a:srgbClr val="2C2C36"/>
                </a:solidFill>
                <a:effectLst/>
                <a:latin typeface="KaiTi" panose="02010609060101010101" pitchFamily="49" charset="-122"/>
                <a:ea typeface="KaiTi" panose="02010609060101010101" pitchFamily="49" charset="-122"/>
              </a:rPr>
              <a:t>αθ</a:t>
            </a:r>
            <a:r>
              <a:rPr lang="el-GR" altLang="zh-CN" sz="1600" b="0" i="0" dirty="0">
                <a:solidFill>
                  <a:srgbClr val="2C2C36"/>
                </a:solidFill>
                <a:effectLst/>
                <a:latin typeface="KaiTi" panose="02010609060101010101" pitchFamily="49" charset="-122"/>
                <a:ea typeface="KaiTi" panose="02010609060101010101" pitchFamily="49" charset="-122"/>
              </a:rPr>
              <a:t>₁ + (1−α)θ₂</a:t>
            </a:r>
            <a:r>
              <a:rPr lang="zh-CN" altLang="el-GR" sz="1600" b="0" i="0" dirty="0">
                <a:solidFill>
                  <a:srgbClr val="2C2C36"/>
                </a:solidFill>
                <a:effectLst/>
                <a:latin typeface="KaiTi" panose="02010609060101010101" pitchFamily="49" charset="-122"/>
                <a:ea typeface="KaiTi" panose="02010609060101010101" pitchFamily="49" charset="-122"/>
              </a:rPr>
              <a:t>）</a:t>
            </a:r>
            <a:r>
              <a:rPr lang="zh-CN" altLang="en-US" sz="1600" b="0" i="0" dirty="0">
                <a:solidFill>
                  <a:srgbClr val="2C2C36"/>
                </a:solidFill>
                <a:effectLst/>
                <a:latin typeface="KaiTi" panose="02010609060101010101" pitchFamily="49" charset="-122"/>
                <a:ea typeface="KaiTi" panose="02010609060101010101" pitchFamily="49" charset="-122"/>
              </a:rPr>
              <a:t>假设不同模型的参数“语义对齐”，但实际往往</a:t>
            </a:r>
            <a:r>
              <a:rPr lang="zh-CN" altLang="en-US" sz="1600" b="0" i="0" dirty="0">
                <a:solidFill>
                  <a:srgbClr val="111827"/>
                </a:solidFill>
                <a:effectLst/>
                <a:latin typeface="KaiTi" panose="02010609060101010101" pitchFamily="49" charset="-122"/>
                <a:ea typeface="KaiTi" panose="02010609060101010101" pitchFamily="49" charset="-122"/>
              </a:rPr>
              <a:t>错位</a:t>
            </a:r>
            <a:r>
              <a:rPr lang="zh-CN" altLang="en-US" sz="1600" b="0" i="0" dirty="0">
                <a:solidFill>
                  <a:srgbClr val="2C2C36"/>
                </a:solidFill>
                <a:effectLst/>
                <a:latin typeface="KaiTi" panose="02010609060101010101" pitchFamily="49" charset="-122"/>
                <a:ea typeface="KaiTi" panose="02010609060101010101" pitchFamily="49" charset="-122"/>
              </a:rPr>
              <a:t>（如一个模型的第</a:t>
            </a:r>
            <a:r>
              <a:rPr lang="en-US" altLang="zh-CN" sz="1600" b="0" i="0" dirty="0">
                <a:solidFill>
                  <a:srgbClr val="2C2C36"/>
                </a:solidFill>
                <a:effectLst/>
                <a:latin typeface="KaiTi" panose="02010609060101010101" pitchFamily="49" charset="-122"/>
                <a:ea typeface="KaiTi" panose="02010609060101010101" pitchFamily="49" charset="-122"/>
              </a:rPr>
              <a:t>100</a:t>
            </a:r>
            <a:r>
              <a:rPr lang="zh-CN" altLang="en-US" sz="1600" b="0" i="0" dirty="0">
                <a:solidFill>
                  <a:srgbClr val="2C2C36"/>
                </a:solidFill>
                <a:effectLst/>
                <a:latin typeface="KaiTi" panose="02010609060101010101" pitchFamily="49" charset="-122"/>
                <a:ea typeface="KaiTi" panose="02010609060101010101" pitchFamily="49" charset="-122"/>
              </a:rPr>
              <a:t>层表示“语法”，另一个表示“事实”）。</a:t>
            </a:r>
            <a:endParaRPr lang="en-US" altLang="zh-CN" sz="1600" b="0" i="0" dirty="0">
              <a:solidFill>
                <a:srgbClr val="2C2C36"/>
              </a:solidFill>
              <a:effectLst/>
              <a:latin typeface="KaiTi" panose="02010609060101010101" pitchFamily="49" charset="-122"/>
              <a:ea typeface="KaiTi" panose="02010609060101010101" pitchFamily="49" charset="-122"/>
            </a:endParaRPr>
          </a:p>
          <a:p>
            <a:pPr algn="l"/>
            <a:r>
              <a:rPr lang="en-US" altLang="zh-CN" sz="1600" b="1" i="0" dirty="0">
                <a:solidFill>
                  <a:srgbClr val="2C2C36"/>
                </a:solidFill>
                <a:effectLst/>
                <a:latin typeface="KaiTi" panose="02010609060101010101" pitchFamily="49" charset="-122"/>
                <a:ea typeface="KaiTi" panose="02010609060101010101" pitchFamily="49" charset="-122"/>
              </a:rPr>
              <a:t>3.</a:t>
            </a:r>
            <a:r>
              <a:rPr lang="zh-CN" altLang="en-US" sz="1600" b="1" i="0" dirty="0">
                <a:solidFill>
                  <a:srgbClr val="2C2C36"/>
                </a:solidFill>
                <a:effectLst/>
                <a:latin typeface="KaiTi" panose="02010609060101010101" pitchFamily="49" charset="-122"/>
                <a:ea typeface="KaiTi" panose="02010609060101010101" pitchFamily="49" charset="-122"/>
              </a:rPr>
              <a:t> 从“无监督融合” → “有引导的融合”</a:t>
            </a:r>
          </a:p>
          <a:p>
            <a:pPr algn="l"/>
            <a:r>
              <a:rPr lang="zh-CN" altLang="en-US" sz="1600" b="1" i="0" dirty="0">
                <a:solidFill>
                  <a:srgbClr val="2C2C36"/>
                </a:solidFill>
                <a:effectLst/>
                <a:latin typeface="KaiTi" panose="02010609060101010101" pitchFamily="49" charset="-122"/>
                <a:ea typeface="KaiTi" panose="02010609060101010101" pitchFamily="49" charset="-122"/>
              </a:rPr>
              <a:t>当前局限：</a:t>
            </a:r>
            <a:r>
              <a:rPr lang="zh-CN" altLang="en-US" sz="1600" b="0" i="0" dirty="0">
                <a:solidFill>
                  <a:srgbClr val="2C2C36"/>
                </a:solidFill>
                <a:effectLst/>
                <a:latin typeface="KaiTi" panose="02010609060101010101" pitchFamily="49" charset="-122"/>
                <a:ea typeface="KaiTi" panose="02010609060101010101" pitchFamily="49" charset="-122"/>
              </a:rPr>
              <a:t>融合过程</a:t>
            </a:r>
            <a:r>
              <a:rPr lang="zh-CN" altLang="en-US" sz="1600" b="0" i="0" dirty="0">
                <a:solidFill>
                  <a:srgbClr val="111827"/>
                </a:solidFill>
                <a:effectLst/>
                <a:latin typeface="KaiTi" panose="02010609060101010101" pitchFamily="49" charset="-122"/>
                <a:ea typeface="KaiTi" panose="02010609060101010101" pitchFamily="49" charset="-122"/>
              </a:rPr>
              <a:t>无目标导向</a:t>
            </a:r>
            <a:r>
              <a:rPr lang="zh-CN" altLang="en-US" sz="1600" b="0" i="0" dirty="0">
                <a:solidFill>
                  <a:srgbClr val="2C2C36"/>
                </a:solidFill>
                <a:effectLst/>
                <a:latin typeface="KaiTi" panose="02010609060101010101" pitchFamily="49" charset="-122"/>
                <a:ea typeface="KaiTi" panose="02010609060101010101" pitchFamily="49" charset="-122"/>
              </a:rPr>
              <a:t>，仅依赖启发式规则（如保留高幅值参数）</a:t>
            </a:r>
            <a:r>
              <a:rPr lang="zh-CN" altLang="en-US" sz="1600" b="0" i="0" dirty="0">
                <a:solidFill>
                  <a:srgbClr val="2C2C36"/>
                </a:solidFill>
                <a:effectLst/>
                <a:latin typeface="system-ui"/>
              </a:rPr>
              <a:t>。</a:t>
            </a:r>
            <a:r>
              <a:rPr lang="en-US" altLang="zh-CN" sz="1600" b="0" i="1" dirty="0">
                <a:solidFill>
                  <a:srgbClr val="C00000"/>
                </a:solidFill>
                <a:effectLst/>
                <a:latin typeface="Times New Roman" panose="02020603050405020304" pitchFamily="18" charset="0"/>
                <a:cs typeface="Times New Roman" panose="02020603050405020304" pitchFamily="18" charset="0"/>
              </a:rPr>
              <a:t>ongoing</a:t>
            </a:r>
            <a:endParaRPr lang="zh-CN" altLang="en-US" sz="1600" b="0" i="1" dirty="0">
              <a:solidFill>
                <a:srgbClr val="C00000"/>
              </a:solidFill>
              <a:effectLst/>
              <a:latin typeface="Times New Roman" panose="02020603050405020304" pitchFamily="18" charset="0"/>
              <a:cs typeface="Times New Roman" panose="02020603050405020304" pitchFamily="18" charset="0"/>
            </a:endParaRPr>
          </a:p>
          <a:p>
            <a:endParaRPr lang="en-US" altLang="zh-CN" sz="1600" b="1" i="0" dirty="0">
              <a:solidFill>
                <a:srgbClr val="2C2C36"/>
              </a:solidFill>
              <a:effectLst/>
              <a:latin typeface="system-ui"/>
            </a:endParaRPr>
          </a:p>
          <a:p>
            <a:r>
              <a:rPr lang="zh-CN" altLang="en-US" sz="1600" b="1" i="0" dirty="0">
                <a:solidFill>
                  <a:srgbClr val="2C2C36"/>
                </a:solidFill>
                <a:effectLst/>
                <a:latin typeface="KaiTi" panose="02010609060101010101" pitchFamily="49" charset="-122"/>
                <a:ea typeface="KaiTi" panose="02010609060101010101" pitchFamily="49" charset="-122"/>
              </a:rPr>
              <a:t>从“性能导向” → “安全、鲁棒、可解释融合”</a:t>
            </a:r>
            <a:endParaRPr lang="en-US" altLang="zh-CN" sz="1600" b="1" i="0" dirty="0">
              <a:solidFill>
                <a:srgbClr val="2C2C36"/>
              </a:solidFill>
              <a:effectLst/>
              <a:latin typeface="KaiTi" panose="02010609060101010101" pitchFamily="49" charset="-122"/>
              <a:ea typeface="KaiTi" panose="02010609060101010101" pitchFamily="49" charset="-122"/>
            </a:endParaRPr>
          </a:p>
          <a:p>
            <a:r>
              <a:rPr lang="zh-CN" altLang="en-US" sz="1600" b="1" i="0" dirty="0">
                <a:solidFill>
                  <a:srgbClr val="2C2C36"/>
                </a:solidFill>
                <a:effectLst/>
                <a:latin typeface="KaiTi" panose="02010609060101010101" pitchFamily="49" charset="-122"/>
                <a:ea typeface="KaiTi" panose="02010609060101010101" pitchFamily="49" charset="-122"/>
              </a:rPr>
              <a:t>从“模型为中心” → “任务</a:t>
            </a:r>
            <a:r>
              <a:rPr lang="en-US" altLang="zh-CN" sz="1600" b="1" i="0" dirty="0">
                <a:solidFill>
                  <a:srgbClr val="2C2C36"/>
                </a:solidFill>
                <a:effectLst/>
                <a:latin typeface="KaiTi" panose="02010609060101010101" pitchFamily="49" charset="-122"/>
                <a:ea typeface="KaiTi" panose="02010609060101010101" pitchFamily="49" charset="-122"/>
              </a:rPr>
              <a:t>/</a:t>
            </a:r>
            <a:r>
              <a:rPr lang="zh-CN" altLang="en-US" sz="1600" b="1" i="0" dirty="0">
                <a:solidFill>
                  <a:srgbClr val="2C2C36"/>
                </a:solidFill>
                <a:effectLst/>
                <a:latin typeface="KaiTi" panose="02010609060101010101" pitchFamily="49" charset="-122"/>
                <a:ea typeface="KaiTi" panose="02010609060101010101" pitchFamily="49" charset="-122"/>
              </a:rPr>
              <a:t>用户为中心的融合”</a:t>
            </a:r>
            <a:endParaRPr lang="en-US" altLang="zh-CN" sz="1600" b="1" i="0" dirty="0">
              <a:solidFill>
                <a:srgbClr val="2C2C36"/>
              </a:solidFill>
              <a:effectLst/>
              <a:latin typeface="KaiTi" panose="02010609060101010101" pitchFamily="49" charset="-122"/>
              <a:ea typeface="KaiTi" panose="02010609060101010101" pitchFamily="49" charset="-122"/>
            </a:endParaRPr>
          </a:p>
          <a:p>
            <a:r>
              <a:rPr lang="en-US" altLang="zh-CN" sz="1600" b="1" i="0" dirty="0">
                <a:solidFill>
                  <a:srgbClr val="2C2C36"/>
                </a:solidFill>
                <a:effectLst/>
                <a:latin typeface="KaiTi" panose="02010609060101010101" pitchFamily="49" charset="-122"/>
                <a:ea typeface="KaiTi" panose="02010609060101010101" pitchFamily="49" charset="-122"/>
              </a:rPr>
              <a:t>…</a:t>
            </a:r>
          </a:p>
          <a:p>
            <a:endParaRPr lang="en-US" altLang="zh-CN" sz="1600" b="1" i="0" dirty="0">
              <a:solidFill>
                <a:srgbClr val="2C2C36"/>
              </a:solidFill>
              <a:effectLst/>
              <a:latin typeface="KaiTi" panose="02010609060101010101" pitchFamily="49" charset="-122"/>
              <a:ea typeface="KaiTi" panose="02010609060101010101" pitchFamily="49" charset="-122"/>
            </a:endParaRPr>
          </a:p>
          <a:p>
            <a:r>
              <a:rPr lang="en-US" altLang="zh-CN" sz="1600" b="1" i="0" dirty="0">
                <a:solidFill>
                  <a:srgbClr val="2C2C36"/>
                </a:solidFill>
                <a:effectLst/>
                <a:latin typeface="KaiTi" panose="02010609060101010101" pitchFamily="49" charset="-122"/>
                <a:ea typeface="KaiTi" panose="02010609060101010101" pitchFamily="49" charset="-122"/>
              </a:rPr>
              <a:t>✅</a:t>
            </a:r>
            <a:r>
              <a:rPr lang="en-US" altLang="zh-CN" sz="1600" b="1" i="0" dirty="0">
                <a:solidFill>
                  <a:srgbClr val="C00000"/>
                </a:solidFill>
                <a:effectLst/>
                <a:latin typeface="KaiTi" panose="02010609060101010101" pitchFamily="49" charset="-122"/>
                <a:ea typeface="KaiTi" panose="02010609060101010101" pitchFamily="49" charset="-122"/>
              </a:rPr>
              <a:t>Model Merging </a:t>
            </a:r>
            <a:r>
              <a:rPr lang="zh-CN" altLang="en-US" sz="1600" b="1" i="0" dirty="0">
                <a:solidFill>
                  <a:srgbClr val="C00000"/>
                </a:solidFill>
                <a:effectLst/>
                <a:latin typeface="KaiTi" panose="02010609060101010101" pitchFamily="49" charset="-122"/>
                <a:ea typeface="KaiTi" panose="02010609060101010101" pitchFamily="49" charset="-122"/>
              </a:rPr>
              <a:t>的未来 </a:t>
            </a:r>
            <a:r>
              <a:rPr lang="en-US" altLang="zh-CN" sz="1600" b="1" i="0" dirty="0">
                <a:solidFill>
                  <a:srgbClr val="C00000"/>
                </a:solidFill>
                <a:effectLst/>
                <a:latin typeface="KaiTi" panose="02010609060101010101" pitchFamily="49" charset="-122"/>
                <a:ea typeface="KaiTi" panose="02010609060101010101" pitchFamily="49" charset="-122"/>
              </a:rPr>
              <a:t>= </a:t>
            </a:r>
            <a:r>
              <a:rPr lang="zh-CN" altLang="en-US" sz="1600" b="0" i="0" dirty="0">
                <a:solidFill>
                  <a:srgbClr val="C00000"/>
                </a:solidFill>
                <a:effectLst/>
                <a:latin typeface="KaiTi" panose="02010609060101010101" pitchFamily="49" charset="-122"/>
                <a:ea typeface="KaiTi" panose="02010609060101010101" pitchFamily="49" charset="-122"/>
              </a:rPr>
              <a:t>智能 </a:t>
            </a:r>
            <a:r>
              <a:rPr lang="en-US" altLang="zh-CN" sz="1600" b="0" i="0" dirty="0">
                <a:solidFill>
                  <a:srgbClr val="C00000"/>
                </a:solidFill>
                <a:effectLst/>
                <a:latin typeface="KaiTi" panose="02010609060101010101" pitchFamily="49" charset="-122"/>
                <a:ea typeface="KaiTi" panose="02010609060101010101" pitchFamily="49" charset="-122"/>
              </a:rPr>
              <a:t>+ </a:t>
            </a:r>
            <a:r>
              <a:rPr lang="zh-CN" altLang="en-US" sz="1600" b="0" i="0" dirty="0">
                <a:solidFill>
                  <a:srgbClr val="C00000"/>
                </a:solidFill>
                <a:effectLst/>
                <a:latin typeface="KaiTi" panose="02010609060101010101" pitchFamily="49" charset="-122"/>
                <a:ea typeface="KaiTi" panose="02010609060101010101" pitchFamily="49" charset="-122"/>
              </a:rPr>
              <a:t>可信 </a:t>
            </a:r>
            <a:r>
              <a:rPr lang="en-US" altLang="zh-CN" sz="1600" b="0" i="0" dirty="0">
                <a:solidFill>
                  <a:srgbClr val="C00000"/>
                </a:solidFill>
                <a:effectLst/>
                <a:latin typeface="KaiTi" panose="02010609060101010101" pitchFamily="49" charset="-122"/>
                <a:ea typeface="KaiTi" panose="02010609060101010101" pitchFamily="49" charset="-122"/>
              </a:rPr>
              <a:t>+ </a:t>
            </a:r>
            <a:r>
              <a:rPr lang="zh-CN" altLang="en-US" sz="1600" b="0" i="0" dirty="0">
                <a:solidFill>
                  <a:srgbClr val="C00000"/>
                </a:solidFill>
                <a:effectLst/>
                <a:latin typeface="KaiTi" panose="02010609060101010101" pitchFamily="49" charset="-122"/>
                <a:ea typeface="KaiTi" panose="02010609060101010101" pitchFamily="49" charset="-122"/>
              </a:rPr>
              <a:t>自适应</a:t>
            </a:r>
            <a:endParaRPr lang="zh-CN" altLang="en-US" sz="1600" b="1" i="0" dirty="0">
              <a:solidFill>
                <a:srgbClr val="C00000"/>
              </a:solidFill>
              <a:effectLst/>
              <a:latin typeface="KaiTi" panose="02010609060101010101" pitchFamily="49" charset="-122"/>
              <a:ea typeface="KaiTi" panose="02010609060101010101" pitchFamily="49" charset="-122"/>
            </a:endParaRPr>
          </a:p>
          <a:p>
            <a:endParaRPr lang="zh-CN" altLang="en-US" sz="1600" b="1" i="0" dirty="0">
              <a:solidFill>
                <a:srgbClr val="2C2C36"/>
              </a:solidFill>
              <a:effectLst/>
              <a:latin typeface="system-ui"/>
            </a:endParaRPr>
          </a:p>
          <a:p>
            <a:endParaRPr lang="zh-CN" altLang="en-US" sz="1600" b="1" i="0" dirty="0">
              <a:solidFill>
                <a:srgbClr val="2C2C36"/>
              </a:solidFill>
              <a:effectLst/>
              <a:latin typeface="system-ui"/>
            </a:endParaRPr>
          </a:p>
          <a:p>
            <a:pPr algn="l"/>
            <a:endParaRPr lang="zh-CN" altLang="en-US" sz="1600" b="0" i="0" dirty="0">
              <a:solidFill>
                <a:srgbClr val="2C2C36"/>
              </a:solidFill>
              <a:effectLst/>
              <a:latin typeface="KaiTi" panose="02010609060101010101" pitchFamily="49" charset="-122"/>
              <a:ea typeface="KaiTi" panose="02010609060101010101" pitchFamily="49" charset="-122"/>
            </a:endParaRPr>
          </a:p>
          <a:p>
            <a:pPr algn="l"/>
            <a:endParaRPr lang="en-US" altLang="zh-CN" sz="1600" b="0" i="0" dirty="0">
              <a:solidFill>
                <a:srgbClr val="2C2C36"/>
              </a:solidFill>
              <a:effectLst/>
              <a:latin typeface="system-ui"/>
            </a:endParaRPr>
          </a:p>
          <a:p>
            <a:pPr algn="l"/>
            <a:endParaRPr lang="zh-CN" altLang="en-US" sz="1600" b="0" i="0" dirty="0">
              <a:solidFill>
                <a:srgbClr val="2C2C36"/>
              </a:solidFill>
              <a:effectLst/>
              <a:latin typeface="system-ui"/>
            </a:endParaRPr>
          </a:p>
        </p:txBody>
      </p:sp>
    </p:spTree>
    <p:extLst>
      <p:ext uri="{BB962C8B-B14F-4D97-AF65-F5344CB8AC3E}">
        <p14:creationId xmlns:p14="http://schemas.microsoft.com/office/powerpoint/2010/main" val="7975620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a:extLst>
              <a:ext uri="{FF2B5EF4-FFF2-40B4-BE49-F238E27FC236}">
                <a16:creationId xmlns:a16="http://schemas.microsoft.com/office/drawing/2014/main" id="{55C3569A-3398-3F47-8D4F-43FCD0C87B0C}"/>
              </a:ext>
            </a:extLst>
          </p:cNvPr>
          <p:cNvSpPr/>
          <p:nvPr/>
        </p:nvSpPr>
        <p:spPr>
          <a:xfrm>
            <a:off x="451944" y="2806261"/>
            <a:ext cx="2007475" cy="693683"/>
          </a:xfrm>
          <a:prstGeom prst="roundRect">
            <a:avLst/>
          </a:prstGeom>
          <a:solidFill>
            <a:srgbClr val="A79F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b="1" dirty="0"/>
              <a:t>模型融合</a:t>
            </a:r>
          </a:p>
        </p:txBody>
      </p:sp>
      <p:sp>
        <p:nvSpPr>
          <p:cNvPr id="5" name="圆角矩形 4">
            <a:extLst>
              <a:ext uri="{FF2B5EF4-FFF2-40B4-BE49-F238E27FC236}">
                <a16:creationId xmlns:a16="http://schemas.microsoft.com/office/drawing/2014/main" id="{0E28F7AF-4478-7A4A-86C2-4BA9A079E7B9}"/>
              </a:ext>
            </a:extLst>
          </p:cNvPr>
          <p:cNvSpPr/>
          <p:nvPr/>
        </p:nvSpPr>
        <p:spPr>
          <a:xfrm>
            <a:off x="3105805" y="1466192"/>
            <a:ext cx="2007475" cy="693683"/>
          </a:xfrm>
          <a:prstGeom prst="roundRect">
            <a:avLst/>
          </a:prstGeom>
          <a:solidFill>
            <a:srgbClr val="A79F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b="1" dirty="0"/>
              <a:t>异构模型融合</a:t>
            </a:r>
            <a:endParaRPr kumimoji="1" lang="en-US" altLang="zh-CN" b="1" dirty="0"/>
          </a:p>
          <a:p>
            <a:pPr algn="ctr"/>
            <a:r>
              <a:rPr kumimoji="1" lang="en-US" altLang="zh-CN" b="1" dirty="0" err="1"/>
              <a:t>Ensembling</a:t>
            </a:r>
            <a:endParaRPr kumimoji="1" lang="zh-CN" altLang="en-US" b="1" dirty="0"/>
          </a:p>
        </p:txBody>
      </p:sp>
      <p:sp>
        <p:nvSpPr>
          <p:cNvPr id="6" name="圆角矩形 5">
            <a:extLst>
              <a:ext uri="{FF2B5EF4-FFF2-40B4-BE49-F238E27FC236}">
                <a16:creationId xmlns:a16="http://schemas.microsoft.com/office/drawing/2014/main" id="{1C004A4C-5087-464A-9CE0-2E04D1F5DF9A}"/>
              </a:ext>
            </a:extLst>
          </p:cNvPr>
          <p:cNvSpPr/>
          <p:nvPr/>
        </p:nvSpPr>
        <p:spPr>
          <a:xfrm>
            <a:off x="3105805" y="4208076"/>
            <a:ext cx="2007475" cy="693683"/>
          </a:xfrm>
          <a:prstGeom prst="roundRect">
            <a:avLst/>
          </a:prstGeom>
          <a:solidFill>
            <a:srgbClr val="A79F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b="1" dirty="0"/>
              <a:t>同构模型融合</a:t>
            </a:r>
            <a:endParaRPr kumimoji="1" lang="en-US" altLang="zh-CN" b="1" dirty="0"/>
          </a:p>
          <a:p>
            <a:pPr algn="ctr"/>
            <a:r>
              <a:rPr kumimoji="1" lang="en-US" altLang="zh-CN" b="1" dirty="0"/>
              <a:t>Merging</a:t>
            </a:r>
            <a:endParaRPr kumimoji="1" lang="zh-CN" altLang="en-US" b="1" dirty="0"/>
          </a:p>
        </p:txBody>
      </p:sp>
      <p:sp>
        <p:nvSpPr>
          <p:cNvPr id="7" name="圆角矩形 6">
            <a:extLst>
              <a:ext uri="{FF2B5EF4-FFF2-40B4-BE49-F238E27FC236}">
                <a16:creationId xmlns:a16="http://schemas.microsoft.com/office/drawing/2014/main" id="{4C3A95F0-9DE4-5442-81E6-AD3CF1C0EDA8}"/>
              </a:ext>
            </a:extLst>
          </p:cNvPr>
          <p:cNvSpPr/>
          <p:nvPr/>
        </p:nvSpPr>
        <p:spPr>
          <a:xfrm>
            <a:off x="5580992" y="772510"/>
            <a:ext cx="2007474" cy="551793"/>
          </a:xfrm>
          <a:prstGeom prst="roundRect">
            <a:avLst/>
          </a:prstGeom>
          <a:solidFill>
            <a:srgbClr val="A79F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b="1" dirty="0">
                <a:effectLst/>
                <a:latin typeface="NimbusRomNo9L"/>
              </a:rPr>
              <a:t>Output-Level </a:t>
            </a:r>
            <a:endParaRPr lang="en-US" altLang="zh-CN" b="1" dirty="0"/>
          </a:p>
        </p:txBody>
      </p:sp>
      <p:sp>
        <p:nvSpPr>
          <p:cNvPr id="8" name="圆角矩形 7">
            <a:extLst>
              <a:ext uri="{FF2B5EF4-FFF2-40B4-BE49-F238E27FC236}">
                <a16:creationId xmlns:a16="http://schemas.microsoft.com/office/drawing/2014/main" id="{5E6E6C04-4A8E-6847-BE3F-D46A11B8F8E9}"/>
              </a:ext>
            </a:extLst>
          </p:cNvPr>
          <p:cNvSpPr/>
          <p:nvPr/>
        </p:nvSpPr>
        <p:spPr>
          <a:xfrm>
            <a:off x="5580991" y="1531880"/>
            <a:ext cx="2007475" cy="551793"/>
          </a:xfrm>
          <a:prstGeom prst="roundRect">
            <a:avLst/>
          </a:prstGeom>
          <a:solidFill>
            <a:srgbClr val="A79F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800" b="1" dirty="0">
              <a:effectLst/>
              <a:latin typeface="NimbusRomNo9L"/>
            </a:endParaRPr>
          </a:p>
          <a:p>
            <a:pPr algn="ctr"/>
            <a:r>
              <a:rPr lang="en-US" altLang="zh-CN" sz="1800" b="1" dirty="0">
                <a:effectLst/>
                <a:latin typeface="NimbusRomNo9L"/>
              </a:rPr>
              <a:t>Probability-Level </a:t>
            </a:r>
            <a:endParaRPr lang="en-US" altLang="zh-CN" b="1" dirty="0"/>
          </a:p>
          <a:p>
            <a:pPr algn="ctr"/>
            <a:r>
              <a:rPr lang="en-US" altLang="zh-CN" sz="1800" b="1" dirty="0">
                <a:effectLst/>
                <a:latin typeface="NimbusRomNo9L"/>
              </a:rPr>
              <a:t> </a:t>
            </a:r>
            <a:endParaRPr lang="en-US" altLang="zh-CN" b="1" dirty="0"/>
          </a:p>
        </p:txBody>
      </p:sp>
      <p:sp>
        <p:nvSpPr>
          <p:cNvPr id="9" name="圆角矩形 8">
            <a:extLst>
              <a:ext uri="{FF2B5EF4-FFF2-40B4-BE49-F238E27FC236}">
                <a16:creationId xmlns:a16="http://schemas.microsoft.com/office/drawing/2014/main" id="{A5AEFA2C-8742-E54D-B03D-78D627C6D19B}"/>
              </a:ext>
            </a:extLst>
          </p:cNvPr>
          <p:cNvSpPr/>
          <p:nvPr/>
        </p:nvSpPr>
        <p:spPr>
          <a:xfrm>
            <a:off x="5580992" y="2291250"/>
            <a:ext cx="2007474" cy="551793"/>
          </a:xfrm>
          <a:prstGeom prst="roundRect">
            <a:avLst/>
          </a:prstGeom>
          <a:solidFill>
            <a:srgbClr val="A79F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800" b="0" dirty="0">
              <a:effectLst/>
              <a:latin typeface="NimbusRomNo9L"/>
            </a:endParaRPr>
          </a:p>
          <a:p>
            <a:pPr algn="ctr"/>
            <a:r>
              <a:rPr lang="en-US" altLang="zh-CN" sz="1800" b="1" dirty="0">
                <a:effectLst/>
                <a:latin typeface="NimbusRomNo9L"/>
              </a:rPr>
              <a:t>Training-Level</a:t>
            </a:r>
            <a:r>
              <a:rPr lang="en-US" altLang="zh-CN" sz="1800" b="0" dirty="0">
                <a:effectLst/>
                <a:latin typeface="NimbusRomNo9L"/>
              </a:rPr>
              <a:t> </a:t>
            </a:r>
            <a:endParaRPr lang="en-US" altLang="zh-CN" dirty="0"/>
          </a:p>
          <a:p>
            <a:pPr algn="ctr"/>
            <a:r>
              <a:rPr lang="en-US" altLang="zh-CN" sz="1800" b="1" dirty="0">
                <a:effectLst/>
                <a:latin typeface="NimbusRomNo9L"/>
              </a:rPr>
              <a:t> </a:t>
            </a:r>
            <a:endParaRPr lang="en-US" altLang="zh-CN" b="1" dirty="0"/>
          </a:p>
        </p:txBody>
      </p:sp>
      <p:sp>
        <p:nvSpPr>
          <p:cNvPr id="10" name="左大括号 9">
            <a:extLst>
              <a:ext uri="{FF2B5EF4-FFF2-40B4-BE49-F238E27FC236}">
                <a16:creationId xmlns:a16="http://schemas.microsoft.com/office/drawing/2014/main" id="{E5C54944-DCA7-CA4E-BFC8-A108ED68E221}"/>
              </a:ext>
            </a:extLst>
          </p:cNvPr>
          <p:cNvSpPr/>
          <p:nvPr/>
        </p:nvSpPr>
        <p:spPr>
          <a:xfrm>
            <a:off x="2459419" y="1807776"/>
            <a:ext cx="646386" cy="2690651"/>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kumimoji="1" lang="zh-CN" altLang="en-US"/>
          </a:p>
        </p:txBody>
      </p:sp>
      <p:sp>
        <p:nvSpPr>
          <p:cNvPr id="11" name="左大括号 10">
            <a:extLst>
              <a:ext uri="{FF2B5EF4-FFF2-40B4-BE49-F238E27FC236}">
                <a16:creationId xmlns:a16="http://schemas.microsoft.com/office/drawing/2014/main" id="{7F1A334B-E85D-CC4A-8061-024A47E8FBFF}"/>
              </a:ext>
            </a:extLst>
          </p:cNvPr>
          <p:cNvSpPr/>
          <p:nvPr/>
        </p:nvSpPr>
        <p:spPr>
          <a:xfrm>
            <a:off x="5113280" y="1048406"/>
            <a:ext cx="467711" cy="1642242"/>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kumimoji="1" lang="zh-CN" altLang="en-US"/>
          </a:p>
        </p:txBody>
      </p:sp>
      <p:sp>
        <p:nvSpPr>
          <p:cNvPr id="12" name="圆角矩形 11">
            <a:extLst>
              <a:ext uri="{FF2B5EF4-FFF2-40B4-BE49-F238E27FC236}">
                <a16:creationId xmlns:a16="http://schemas.microsoft.com/office/drawing/2014/main" id="{6B0600D4-FBE8-3947-8164-0FA1CDD891B6}"/>
              </a:ext>
            </a:extLst>
          </p:cNvPr>
          <p:cNvSpPr/>
          <p:nvPr/>
        </p:nvSpPr>
        <p:spPr>
          <a:xfrm>
            <a:off x="5649305" y="3476296"/>
            <a:ext cx="2007475" cy="693683"/>
          </a:xfrm>
          <a:prstGeom prst="roundRect">
            <a:avLst/>
          </a:prstGeom>
          <a:solidFill>
            <a:srgbClr val="A79F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b="1" dirty="0"/>
              <a:t>Task</a:t>
            </a:r>
            <a:r>
              <a:rPr kumimoji="1" lang="zh-CN" altLang="en-US" b="1" dirty="0"/>
              <a:t> </a:t>
            </a:r>
            <a:r>
              <a:rPr kumimoji="1" lang="en-US" altLang="zh-CN" b="1" dirty="0"/>
              <a:t>Arithmetic</a:t>
            </a:r>
            <a:endParaRPr kumimoji="1" lang="zh-CN" altLang="en-US" b="1" dirty="0"/>
          </a:p>
        </p:txBody>
      </p:sp>
      <p:sp>
        <p:nvSpPr>
          <p:cNvPr id="13" name="圆角矩形 12">
            <a:extLst>
              <a:ext uri="{FF2B5EF4-FFF2-40B4-BE49-F238E27FC236}">
                <a16:creationId xmlns:a16="http://schemas.microsoft.com/office/drawing/2014/main" id="{743BF232-E316-BA4E-B661-8549EB29065A}"/>
              </a:ext>
            </a:extLst>
          </p:cNvPr>
          <p:cNvSpPr/>
          <p:nvPr/>
        </p:nvSpPr>
        <p:spPr>
          <a:xfrm>
            <a:off x="5638803" y="5391807"/>
            <a:ext cx="2007475" cy="693683"/>
          </a:xfrm>
          <a:prstGeom prst="roundRect">
            <a:avLst/>
          </a:prstGeom>
          <a:solidFill>
            <a:srgbClr val="A79F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b="1" dirty="0"/>
              <a:t>Others</a:t>
            </a:r>
            <a:endParaRPr kumimoji="1" lang="zh-CN" altLang="en-US" b="1" dirty="0"/>
          </a:p>
        </p:txBody>
      </p:sp>
      <p:sp>
        <p:nvSpPr>
          <p:cNvPr id="15" name="左大括号 14">
            <a:extLst>
              <a:ext uri="{FF2B5EF4-FFF2-40B4-BE49-F238E27FC236}">
                <a16:creationId xmlns:a16="http://schemas.microsoft.com/office/drawing/2014/main" id="{01DA66DB-39F8-9346-B52B-8C122D481D43}"/>
              </a:ext>
            </a:extLst>
          </p:cNvPr>
          <p:cNvSpPr/>
          <p:nvPr/>
        </p:nvSpPr>
        <p:spPr>
          <a:xfrm>
            <a:off x="5136935" y="3823137"/>
            <a:ext cx="467711" cy="1642242"/>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kumimoji="1" lang="zh-CN" altLang="en-US"/>
          </a:p>
        </p:txBody>
      </p:sp>
      <p:pic>
        <p:nvPicPr>
          <p:cNvPr id="17" name="图片 16" descr="图表, 饼图&#10;&#10;描述已自动生成">
            <a:extLst>
              <a:ext uri="{FF2B5EF4-FFF2-40B4-BE49-F238E27FC236}">
                <a16:creationId xmlns:a16="http://schemas.microsoft.com/office/drawing/2014/main" id="{BFD8AF96-8009-AD42-8A24-F49CC4E47095}"/>
              </a:ext>
            </a:extLst>
          </p:cNvPr>
          <p:cNvPicPr>
            <a:picLocks noChangeAspect="1"/>
          </p:cNvPicPr>
          <p:nvPr/>
        </p:nvPicPr>
        <p:blipFill>
          <a:blip r:embed="rId2"/>
          <a:stretch>
            <a:fillRect/>
          </a:stretch>
        </p:blipFill>
        <p:spPr>
          <a:xfrm>
            <a:off x="7793418" y="137632"/>
            <a:ext cx="1266499" cy="1328560"/>
          </a:xfrm>
          <a:prstGeom prst="rect">
            <a:avLst/>
          </a:prstGeom>
        </p:spPr>
      </p:pic>
      <p:pic>
        <p:nvPicPr>
          <p:cNvPr id="19" name="图片 18" descr="图示, 示意图&#10;&#10;描述已自动生成">
            <a:extLst>
              <a:ext uri="{FF2B5EF4-FFF2-40B4-BE49-F238E27FC236}">
                <a16:creationId xmlns:a16="http://schemas.microsoft.com/office/drawing/2014/main" id="{CE06C308-7BAA-6448-AC0E-2F64045999BB}"/>
              </a:ext>
            </a:extLst>
          </p:cNvPr>
          <p:cNvPicPr>
            <a:picLocks noChangeAspect="1"/>
          </p:cNvPicPr>
          <p:nvPr/>
        </p:nvPicPr>
        <p:blipFill>
          <a:blip r:embed="rId3"/>
          <a:stretch>
            <a:fillRect/>
          </a:stretch>
        </p:blipFill>
        <p:spPr>
          <a:xfrm>
            <a:off x="7656780" y="1953672"/>
            <a:ext cx="3897364" cy="1226948"/>
          </a:xfrm>
          <a:prstGeom prst="rect">
            <a:avLst/>
          </a:prstGeom>
        </p:spPr>
      </p:pic>
      <p:pic>
        <p:nvPicPr>
          <p:cNvPr id="21" name="图片 20" descr="图表&#10;&#10;描述已自动生成">
            <a:extLst>
              <a:ext uri="{FF2B5EF4-FFF2-40B4-BE49-F238E27FC236}">
                <a16:creationId xmlns:a16="http://schemas.microsoft.com/office/drawing/2014/main" id="{3EF75A37-6DED-B34B-ADCB-48043247B652}"/>
              </a:ext>
            </a:extLst>
          </p:cNvPr>
          <p:cNvPicPr>
            <a:picLocks noChangeAspect="1"/>
          </p:cNvPicPr>
          <p:nvPr/>
        </p:nvPicPr>
        <p:blipFill>
          <a:blip r:embed="rId4"/>
          <a:stretch>
            <a:fillRect/>
          </a:stretch>
        </p:blipFill>
        <p:spPr>
          <a:xfrm>
            <a:off x="9410262" y="197797"/>
            <a:ext cx="2649702" cy="979362"/>
          </a:xfrm>
          <a:prstGeom prst="rect">
            <a:avLst/>
          </a:prstGeom>
        </p:spPr>
      </p:pic>
      <p:pic>
        <p:nvPicPr>
          <p:cNvPr id="27" name="图片 26" descr="图示&#10;&#10;低可信度描述已自动生成">
            <a:extLst>
              <a:ext uri="{FF2B5EF4-FFF2-40B4-BE49-F238E27FC236}">
                <a16:creationId xmlns:a16="http://schemas.microsoft.com/office/drawing/2014/main" id="{31CB1458-C2A7-3E48-82EE-6F949599F99D}"/>
              </a:ext>
            </a:extLst>
          </p:cNvPr>
          <p:cNvPicPr>
            <a:picLocks noChangeAspect="1"/>
          </p:cNvPicPr>
          <p:nvPr/>
        </p:nvPicPr>
        <p:blipFill>
          <a:blip r:embed="rId5"/>
          <a:stretch>
            <a:fillRect/>
          </a:stretch>
        </p:blipFill>
        <p:spPr>
          <a:xfrm>
            <a:off x="7701439" y="3368560"/>
            <a:ext cx="4190915" cy="1265035"/>
          </a:xfrm>
          <a:prstGeom prst="rect">
            <a:avLst/>
          </a:prstGeom>
        </p:spPr>
      </p:pic>
      <p:pic>
        <p:nvPicPr>
          <p:cNvPr id="29" name="图片 28" descr="图形用户界面, 应用程序, Word&#10;&#10;描述已自动生成">
            <a:extLst>
              <a:ext uri="{FF2B5EF4-FFF2-40B4-BE49-F238E27FC236}">
                <a16:creationId xmlns:a16="http://schemas.microsoft.com/office/drawing/2014/main" id="{C5FD3835-03E4-A94C-B446-1C26399D90D0}"/>
              </a:ext>
            </a:extLst>
          </p:cNvPr>
          <p:cNvPicPr>
            <a:picLocks noChangeAspect="1"/>
          </p:cNvPicPr>
          <p:nvPr/>
        </p:nvPicPr>
        <p:blipFill>
          <a:blip r:embed="rId6"/>
          <a:stretch>
            <a:fillRect/>
          </a:stretch>
        </p:blipFill>
        <p:spPr>
          <a:xfrm>
            <a:off x="7863362" y="4821535"/>
            <a:ext cx="3484199" cy="1693886"/>
          </a:xfrm>
          <a:prstGeom prst="rect">
            <a:avLst/>
          </a:prstGeom>
        </p:spPr>
      </p:pic>
      <p:sp>
        <p:nvSpPr>
          <p:cNvPr id="30" name="文本框 29">
            <a:extLst>
              <a:ext uri="{FF2B5EF4-FFF2-40B4-BE49-F238E27FC236}">
                <a16:creationId xmlns:a16="http://schemas.microsoft.com/office/drawing/2014/main" id="{D27782B7-FFB2-8040-AFFB-EF2EC773B466}"/>
              </a:ext>
            </a:extLst>
          </p:cNvPr>
          <p:cNvSpPr txBox="1"/>
          <p:nvPr/>
        </p:nvSpPr>
        <p:spPr>
          <a:xfrm>
            <a:off x="6001407" y="4554917"/>
            <a:ext cx="508473" cy="369332"/>
          </a:xfrm>
          <a:prstGeom prst="rect">
            <a:avLst/>
          </a:prstGeom>
          <a:noFill/>
        </p:spPr>
        <p:txBody>
          <a:bodyPr wrap="none" rtlCol="0">
            <a:spAutoFit/>
          </a:bodyPr>
          <a:lstStyle/>
          <a:p>
            <a:r>
              <a:rPr kumimoji="1" lang="en-US" altLang="zh-CN" dirty="0"/>
              <a:t>……</a:t>
            </a:r>
            <a:endParaRPr kumimoji="1" lang="zh-CN" altLang="en-US" dirty="0"/>
          </a:p>
        </p:txBody>
      </p:sp>
      <p:sp>
        <p:nvSpPr>
          <p:cNvPr id="32" name="椭圆 31">
            <a:extLst>
              <a:ext uri="{FF2B5EF4-FFF2-40B4-BE49-F238E27FC236}">
                <a16:creationId xmlns:a16="http://schemas.microsoft.com/office/drawing/2014/main" id="{C6B99D0C-4107-E94C-9547-E507EFEBDD36}"/>
              </a:ext>
            </a:extLst>
          </p:cNvPr>
          <p:cNvSpPr/>
          <p:nvPr/>
        </p:nvSpPr>
        <p:spPr>
          <a:xfrm>
            <a:off x="2580313" y="5047669"/>
            <a:ext cx="283781" cy="285097"/>
          </a:xfrm>
          <a:prstGeom prst="ellipse">
            <a:avLst/>
          </a:prstGeom>
          <a:solidFill>
            <a:srgbClr val="A79F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5" name="椭圆 34">
            <a:extLst>
              <a:ext uri="{FF2B5EF4-FFF2-40B4-BE49-F238E27FC236}">
                <a16:creationId xmlns:a16="http://schemas.microsoft.com/office/drawing/2014/main" id="{699FC4F0-5F5E-1E4D-B529-A01E3CB58621}"/>
              </a:ext>
            </a:extLst>
          </p:cNvPr>
          <p:cNvSpPr/>
          <p:nvPr/>
        </p:nvSpPr>
        <p:spPr>
          <a:xfrm>
            <a:off x="2898251" y="4924249"/>
            <a:ext cx="141891" cy="141737"/>
          </a:xfrm>
          <a:prstGeom prst="ellipse">
            <a:avLst/>
          </a:prstGeom>
          <a:solidFill>
            <a:srgbClr val="A79F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36" name="图形 35" descr="云 纯色填充">
            <a:extLst>
              <a:ext uri="{FF2B5EF4-FFF2-40B4-BE49-F238E27FC236}">
                <a16:creationId xmlns:a16="http://schemas.microsoft.com/office/drawing/2014/main" id="{E4CEF050-94D1-5F4A-BAC5-EC279A44A58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555200" y="4901759"/>
            <a:ext cx="1484942" cy="1484942"/>
          </a:xfrm>
          <a:prstGeom prst="rect">
            <a:avLst/>
          </a:prstGeom>
        </p:spPr>
      </p:pic>
      <p:sp>
        <p:nvSpPr>
          <p:cNvPr id="37" name="文本框 36">
            <a:extLst>
              <a:ext uri="{FF2B5EF4-FFF2-40B4-BE49-F238E27FC236}">
                <a16:creationId xmlns:a16="http://schemas.microsoft.com/office/drawing/2014/main" id="{DC445AF7-D19D-2540-A106-05321AD5A02B}"/>
              </a:ext>
            </a:extLst>
          </p:cNvPr>
          <p:cNvSpPr txBox="1"/>
          <p:nvPr/>
        </p:nvSpPr>
        <p:spPr>
          <a:xfrm>
            <a:off x="1798552" y="5551432"/>
            <a:ext cx="923651" cy="369332"/>
          </a:xfrm>
          <a:prstGeom prst="rect">
            <a:avLst/>
          </a:prstGeom>
          <a:noFill/>
        </p:spPr>
        <p:txBody>
          <a:bodyPr wrap="none" rtlCol="0">
            <a:spAutoFit/>
          </a:bodyPr>
          <a:lstStyle/>
          <a:p>
            <a:r>
              <a:rPr kumimoji="1" lang="en-US" altLang="zh-CN" b="1" dirty="0">
                <a:solidFill>
                  <a:schemeClr val="bg1"/>
                </a:solidFill>
              </a:rPr>
              <a:t>Editing</a:t>
            </a:r>
            <a:endParaRPr kumimoji="1" lang="zh-CN" altLang="en-US" b="1" dirty="0">
              <a:solidFill>
                <a:schemeClr val="bg1"/>
              </a:solidFill>
            </a:endParaRPr>
          </a:p>
        </p:txBody>
      </p:sp>
    </p:spTree>
    <p:extLst>
      <p:ext uri="{BB962C8B-B14F-4D97-AF65-F5344CB8AC3E}">
        <p14:creationId xmlns:p14="http://schemas.microsoft.com/office/powerpoint/2010/main" val="17040543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文字图案&#10;&#10;中度可信度描述已自动生成">
            <a:extLst>
              <a:ext uri="{FF2B5EF4-FFF2-40B4-BE49-F238E27FC236}">
                <a16:creationId xmlns:a16="http://schemas.microsoft.com/office/drawing/2014/main" id="{5C7C22B2-0BC4-AD44-B6CC-5A87CB5D736F}"/>
              </a:ext>
            </a:extLst>
          </p:cNvPr>
          <p:cNvPicPr>
            <a:picLocks noChangeAspect="1"/>
          </p:cNvPicPr>
          <p:nvPr/>
        </p:nvPicPr>
        <p:blipFill>
          <a:blip r:embed="rId2"/>
          <a:stretch>
            <a:fillRect/>
          </a:stretch>
        </p:blipFill>
        <p:spPr>
          <a:xfrm>
            <a:off x="10447282" y="0"/>
            <a:ext cx="1744717" cy="979949"/>
          </a:xfrm>
          <a:prstGeom prst="rect">
            <a:avLst/>
          </a:prstGeom>
        </p:spPr>
      </p:pic>
      <p:sp>
        <p:nvSpPr>
          <p:cNvPr id="10" name="圆角矩形 9">
            <a:extLst>
              <a:ext uri="{FF2B5EF4-FFF2-40B4-BE49-F238E27FC236}">
                <a16:creationId xmlns:a16="http://schemas.microsoft.com/office/drawing/2014/main" id="{90D38BBE-B5B1-594F-B8BC-B390D9FCB90B}"/>
              </a:ext>
            </a:extLst>
          </p:cNvPr>
          <p:cNvSpPr/>
          <p:nvPr/>
        </p:nvSpPr>
        <p:spPr>
          <a:xfrm>
            <a:off x="-1" y="94547"/>
            <a:ext cx="10363201" cy="545023"/>
          </a:xfrm>
          <a:prstGeom prst="roundRect">
            <a:avLst/>
          </a:prstGeom>
          <a:solidFill>
            <a:srgbClr val="F2E5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800" b="1" dirty="0">
              <a:solidFill>
                <a:schemeClr val="tx1"/>
              </a:solidFill>
              <a:latin typeface="KaiTi" panose="02010609060101010101" pitchFamily="49" charset="-122"/>
              <a:ea typeface="KaiTi" panose="02010609060101010101" pitchFamily="49" charset="-122"/>
            </a:endParaRPr>
          </a:p>
        </p:txBody>
      </p:sp>
      <p:sp>
        <p:nvSpPr>
          <p:cNvPr id="24" name="文本框 23">
            <a:extLst>
              <a:ext uri="{FF2B5EF4-FFF2-40B4-BE49-F238E27FC236}">
                <a16:creationId xmlns:a16="http://schemas.microsoft.com/office/drawing/2014/main" id="{0DA72D03-6E90-3543-8186-D412AD50469A}"/>
              </a:ext>
            </a:extLst>
          </p:cNvPr>
          <p:cNvSpPr txBox="1"/>
          <p:nvPr/>
        </p:nvSpPr>
        <p:spPr>
          <a:xfrm>
            <a:off x="-269891" y="182197"/>
            <a:ext cx="10815144" cy="307777"/>
          </a:xfrm>
          <a:prstGeom prst="rect">
            <a:avLst/>
          </a:prstGeom>
          <a:noFill/>
        </p:spPr>
        <p:txBody>
          <a:bodyPr wrap="square">
            <a:spAutoFit/>
          </a:bodyPr>
          <a:lstStyle/>
          <a:p>
            <a:pPr algn="ctr"/>
            <a:r>
              <a:rPr lang="en-US" altLang="zh-CN" sz="1400" b="1" dirty="0" err="1">
                <a:latin typeface="Times New Roman" panose="02020603050405020304" pitchFamily="18" charset="0"/>
                <a:cs typeface="Times New Roman" panose="02020603050405020304" pitchFamily="18" charset="0"/>
              </a:rPr>
              <a:t>UniTE</a:t>
            </a:r>
            <a:r>
              <a:rPr lang="en-US" altLang="zh-CN" sz="1400" b="1" dirty="0">
                <a:latin typeface="Times New Roman" panose="02020603050405020304" pitchFamily="18" charset="0"/>
                <a:cs typeface="Times New Roman" panose="02020603050405020304" pitchFamily="18" charset="0"/>
              </a:rPr>
              <a:t>: DETERMINE-THEN-ENSEMBLE: NECESSITY OF TOP-K UNION FOR LARGE LANGUAGE MODEL ENSEMBLING</a:t>
            </a:r>
            <a:endParaRPr lang="en-HK" altLang="zh-CN" sz="1400" b="1" dirty="0">
              <a:latin typeface="Times New Roman" panose="02020603050405020304" pitchFamily="18" charset="0"/>
              <a:cs typeface="Times New Roman" panose="02020603050405020304" pitchFamily="18" charset="0"/>
            </a:endParaRPr>
          </a:p>
        </p:txBody>
      </p:sp>
      <p:sp>
        <p:nvSpPr>
          <p:cNvPr id="7" name="圆角矩形 6">
            <a:extLst>
              <a:ext uri="{FF2B5EF4-FFF2-40B4-BE49-F238E27FC236}">
                <a16:creationId xmlns:a16="http://schemas.microsoft.com/office/drawing/2014/main" id="{DBCE4BDE-9166-6B46-BDB2-158B43A9237D}"/>
              </a:ext>
            </a:extLst>
          </p:cNvPr>
          <p:cNvSpPr/>
          <p:nvPr/>
        </p:nvSpPr>
        <p:spPr>
          <a:xfrm>
            <a:off x="186340" y="838381"/>
            <a:ext cx="3734020" cy="592677"/>
          </a:xfrm>
          <a:prstGeom prst="roundRect">
            <a:avLst/>
          </a:prstGeom>
          <a:noFill/>
          <a:ln>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6" name="图片 5" descr="文本, 信件&#10;&#10;描述已自动生成">
            <a:extLst>
              <a:ext uri="{FF2B5EF4-FFF2-40B4-BE49-F238E27FC236}">
                <a16:creationId xmlns:a16="http://schemas.microsoft.com/office/drawing/2014/main" id="{29E53A07-141E-B74A-9849-749BD4834AAC}"/>
              </a:ext>
            </a:extLst>
          </p:cNvPr>
          <p:cNvPicPr>
            <a:picLocks noChangeAspect="1"/>
          </p:cNvPicPr>
          <p:nvPr/>
        </p:nvPicPr>
        <p:blipFill>
          <a:blip r:embed="rId3"/>
          <a:stretch>
            <a:fillRect/>
          </a:stretch>
        </p:blipFill>
        <p:spPr>
          <a:xfrm>
            <a:off x="381502" y="883511"/>
            <a:ext cx="3244567" cy="502415"/>
          </a:xfrm>
          <a:prstGeom prst="rect">
            <a:avLst/>
          </a:prstGeom>
        </p:spPr>
      </p:pic>
      <p:sp>
        <p:nvSpPr>
          <p:cNvPr id="17" name="文本框 16">
            <a:extLst>
              <a:ext uri="{FF2B5EF4-FFF2-40B4-BE49-F238E27FC236}">
                <a16:creationId xmlns:a16="http://schemas.microsoft.com/office/drawing/2014/main" id="{08372D34-B6C9-564B-BC02-3C6D9FFAE67E}"/>
              </a:ext>
            </a:extLst>
          </p:cNvPr>
          <p:cNvSpPr txBox="1"/>
          <p:nvPr/>
        </p:nvSpPr>
        <p:spPr>
          <a:xfrm>
            <a:off x="186340" y="1564031"/>
            <a:ext cx="11837494" cy="830997"/>
          </a:xfrm>
          <a:prstGeom prst="rect">
            <a:avLst/>
          </a:prstGeom>
          <a:noFill/>
        </p:spPr>
        <p:txBody>
          <a:bodyPr wrap="square">
            <a:spAutoFit/>
          </a:bodyPr>
          <a:lstStyle/>
          <a:p>
            <a:r>
              <a:rPr lang="zh-CN" altLang="en-US" sz="1600" b="1" dirty="0">
                <a:latin typeface="KaiTi" panose="02010609060101010101" pitchFamily="49" charset="-122"/>
                <a:ea typeface="KaiTi" panose="02010609060101010101" pitchFamily="49" charset="-122"/>
                <a:cs typeface="Times New Roman" panose="02020603050405020304" pitchFamily="18" charset="0"/>
              </a:rPr>
              <a:t>初衷：</a:t>
            </a:r>
            <a:r>
              <a:rPr lang="zh-CN" altLang="en-US" sz="1600" dirty="0">
                <a:latin typeface="KaiTi" panose="02010609060101010101" pitchFamily="49" charset="-122"/>
                <a:ea typeface="KaiTi" panose="02010609060101010101" pitchFamily="49" charset="-122"/>
                <a:cs typeface="Times New Roman" panose="02020603050405020304" pitchFamily="18" charset="0"/>
              </a:rPr>
              <a:t>大型语言模型（</a:t>
            </a:r>
            <a:r>
              <a:rPr lang="en-US" altLang="zh-CN" sz="1600" dirty="0">
                <a:latin typeface="KaiTi" panose="02010609060101010101" pitchFamily="49" charset="-122"/>
                <a:ea typeface="KaiTi" panose="02010609060101010101" pitchFamily="49" charset="-122"/>
                <a:cs typeface="Times New Roman" panose="02020603050405020304" pitchFamily="18" charset="0"/>
              </a:rPr>
              <a:t>LLMs</a:t>
            </a:r>
            <a:r>
              <a:rPr lang="zh-CN" altLang="en-US" sz="1600" dirty="0">
                <a:latin typeface="KaiTi" panose="02010609060101010101" pitchFamily="49" charset="-122"/>
                <a:ea typeface="KaiTi" panose="02010609060101010101" pitchFamily="49" charset="-122"/>
                <a:cs typeface="Times New Roman" panose="02020603050405020304" pitchFamily="18" charset="0"/>
              </a:rPr>
              <a:t>）近年来在多个领域取得了显著的进展，展现出卓越的性能。然而，由于 </a:t>
            </a:r>
            <a:r>
              <a:rPr lang="en-US" altLang="zh-CN" sz="1600" dirty="0">
                <a:latin typeface="KaiTi" panose="02010609060101010101" pitchFamily="49" charset="-122"/>
                <a:ea typeface="KaiTi" panose="02010609060101010101" pitchFamily="49" charset="-122"/>
                <a:cs typeface="Times New Roman" panose="02020603050405020304" pitchFamily="18" charset="0"/>
              </a:rPr>
              <a:t>LLMs </a:t>
            </a:r>
            <a:r>
              <a:rPr lang="zh-CN" altLang="en-US" sz="1600" dirty="0">
                <a:latin typeface="KaiTi" panose="02010609060101010101" pitchFamily="49" charset="-122"/>
                <a:ea typeface="KaiTi" panose="02010609060101010101" pitchFamily="49" charset="-122"/>
                <a:cs typeface="Times New Roman" panose="02020603050405020304" pitchFamily="18" charset="0"/>
              </a:rPr>
              <a:t>的训练依赖于多种数据源、模型架构和训练方法，</a:t>
            </a:r>
            <a:r>
              <a:rPr lang="zh-CN" altLang="en-US" sz="1600" u="sng" dirty="0">
                <a:solidFill>
                  <a:srgbClr val="0070C0"/>
                </a:solidFill>
                <a:latin typeface="KaiTi" panose="02010609060101010101" pitchFamily="49" charset="-122"/>
                <a:ea typeface="KaiTi" panose="02010609060101010101" pitchFamily="49" charset="-122"/>
                <a:cs typeface="Times New Roman" panose="02020603050405020304" pitchFamily="18" charset="0"/>
              </a:rPr>
              <a:t>它们在不同任务中展现出各自的优势和劣势</a:t>
            </a:r>
            <a:r>
              <a:rPr lang="zh-CN" altLang="en-US" sz="1600" dirty="0">
                <a:latin typeface="KaiTi" panose="02010609060101010101" pitchFamily="49" charset="-122"/>
                <a:ea typeface="KaiTi" panose="02010609060101010101" pitchFamily="49" charset="-122"/>
                <a:cs typeface="Times New Roman" panose="02020603050405020304" pitchFamily="18" charset="0"/>
              </a:rPr>
              <a:t>。某些 </a:t>
            </a:r>
            <a:r>
              <a:rPr lang="en-US" altLang="zh-CN" sz="1600" dirty="0">
                <a:latin typeface="KaiTi" panose="02010609060101010101" pitchFamily="49" charset="-122"/>
                <a:ea typeface="KaiTi" panose="02010609060101010101" pitchFamily="49" charset="-122"/>
                <a:cs typeface="Times New Roman" panose="02020603050405020304" pitchFamily="18" charset="0"/>
              </a:rPr>
              <a:t>LLMs </a:t>
            </a:r>
            <a:r>
              <a:rPr lang="zh-CN" altLang="en-US" sz="1600" dirty="0">
                <a:latin typeface="KaiTi" panose="02010609060101010101" pitchFamily="49" charset="-122"/>
                <a:ea typeface="KaiTi" panose="02010609060101010101" pitchFamily="49" charset="-122"/>
                <a:cs typeface="Times New Roman" panose="02020603050405020304" pitchFamily="18" charset="0"/>
              </a:rPr>
              <a:t>在理解和生成长文本方面表现突出，而另一些则可能在特定领域的知识获取上更为精确。</a:t>
            </a:r>
          </a:p>
        </p:txBody>
      </p:sp>
      <p:sp>
        <p:nvSpPr>
          <p:cNvPr id="18" name="文本框 17">
            <a:extLst>
              <a:ext uri="{FF2B5EF4-FFF2-40B4-BE49-F238E27FC236}">
                <a16:creationId xmlns:a16="http://schemas.microsoft.com/office/drawing/2014/main" id="{D9F5B309-51C1-E04C-9C96-7CEE1AB7D711}"/>
              </a:ext>
            </a:extLst>
          </p:cNvPr>
          <p:cNvSpPr txBox="1"/>
          <p:nvPr/>
        </p:nvSpPr>
        <p:spPr>
          <a:xfrm>
            <a:off x="186340" y="2351782"/>
            <a:ext cx="11721882" cy="1077218"/>
          </a:xfrm>
          <a:prstGeom prst="rect">
            <a:avLst/>
          </a:prstGeom>
          <a:noFill/>
        </p:spPr>
        <p:txBody>
          <a:bodyPr wrap="square">
            <a:spAutoFit/>
          </a:bodyPr>
          <a:lstStyle/>
          <a:p>
            <a:r>
              <a:rPr lang="zh-CN" altLang="en-US" sz="1600" b="0" i="0" dirty="0">
                <a:solidFill>
                  <a:srgbClr val="3F3F3F"/>
                </a:solidFill>
                <a:effectLst/>
                <a:latin typeface="KaiTi" panose="02010609060101010101" pitchFamily="49" charset="-122"/>
                <a:ea typeface="KaiTi" panose="02010609060101010101" pitchFamily="49" charset="-122"/>
              </a:rPr>
              <a:t>现有的 </a:t>
            </a:r>
            <a:r>
              <a:rPr lang="en-US" altLang="zh-CN" sz="1600" b="0" i="0" dirty="0">
                <a:solidFill>
                  <a:srgbClr val="3F3F3F"/>
                </a:solidFill>
                <a:effectLst/>
                <a:latin typeface="KaiTi" panose="02010609060101010101" pitchFamily="49" charset="-122"/>
                <a:ea typeface="KaiTi" panose="02010609060101010101" pitchFamily="49" charset="-122"/>
              </a:rPr>
              <a:t>LLM </a:t>
            </a:r>
            <a:r>
              <a:rPr lang="zh-CN" altLang="en-US" sz="1600" b="0" i="0" dirty="0">
                <a:solidFill>
                  <a:srgbClr val="3F3F3F"/>
                </a:solidFill>
                <a:effectLst/>
                <a:latin typeface="KaiTi" panose="02010609060101010101" pitchFamily="49" charset="-122"/>
                <a:ea typeface="KaiTi" panose="02010609060101010101" pitchFamily="49" charset="-122"/>
              </a:rPr>
              <a:t>集成方法面临两个重大挑战。首先，这些方法仅关注集成技术，忽视了哪些类型的模型可以有效结合的重要讨论。这一疏忽至关重要，因为在</a:t>
            </a:r>
            <a:r>
              <a:rPr lang="zh-CN" altLang="en-US" sz="1600" i="0" u="sng" dirty="0">
                <a:solidFill>
                  <a:srgbClr val="0070C0"/>
                </a:solidFill>
                <a:effectLst/>
                <a:latin typeface="KaiTi" panose="02010609060101010101" pitchFamily="49" charset="-122"/>
                <a:ea typeface="KaiTi" panose="02010609060101010101" pitchFamily="49" charset="-122"/>
              </a:rPr>
              <a:t>架构、规模和分词器</a:t>
            </a:r>
            <a:r>
              <a:rPr lang="zh-CN" altLang="en-US" sz="1600" b="0" i="0" dirty="0">
                <a:solidFill>
                  <a:srgbClr val="3F3F3F"/>
                </a:solidFill>
                <a:effectLst/>
                <a:latin typeface="KaiTi" panose="02010609060101010101" pitchFamily="49" charset="-122"/>
                <a:ea typeface="KaiTi" panose="02010609060101010101" pitchFamily="49" charset="-122"/>
              </a:rPr>
              <a:t>上存在显著差异的 </a:t>
            </a:r>
            <a:r>
              <a:rPr lang="en-US" altLang="zh-CN" sz="1600" b="0" i="0" dirty="0">
                <a:solidFill>
                  <a:srgbClr val="3F3F3F"/>
                </a:solidFill>
                <a:effectLst/>
                <a:latin typeface="KaiTi" panose="02010609060101010101" pitchFamily="49" charset="-122"/>
                <a:ea typeface="KaiTi" panose="02010609060101010101" pitchFamily="49" charset="-122"/>
              </a:rPr>
              <a:t>LLMs </a:t>
            </a:r>
            <a:r>
              <a:rPr lang="zh-CN" altLang="en-US" sz="1600" b="0" i="0" dirty="0">
                <a:solidFill>
                  <a:srgbClr val="3F3F3F"/>
                </a:solidFill>
                <a:effectLst/>
                <a:latin typeface="KaiTi" panose="02010609060101010101" pitchFamily="49" charset="-122"/>
                <a:ea typeface="KaiTi" panose="02010609060101010101" pitchFamily="49" charset="-122"/>
              </a:rPr>
              <a:t>可能本质上不兼容，从而导致潜在的不兼容性，削弱集成的优势。其次，这些方法倾向于在每个生成步骤中</a:t>
            </a:r>
            <a:r>
              <a:rPr lang="zh-CN" altLang="en-US" sz="1600" b="0" i="0" u="sng" dirty="0">
                <a:solidFill>
                  <a:srgbClr val="0070C0"/>
                </a:solidFill>
                <a:effectLst/>
                <a:latin typeface="KaiTi" panose="02010609060101010101" pitchFamily="49" charset="-122"/>
                <a:ea typeface="KaiTi" panose="02010609060101010101" pitchFamily="49" charset="-122"/>
              </a:rPr>
              <a:t>对整个词汇表的概率进行对齐</a:t>
            </a:r>
            <a:r>
              <a:rPr lang="zh-CN" altLang="en-US" sz="1600" b="0" i="0" dirty="0">
                <a:solidFill>
                  <a:srgbClr val="3F3F3F"/>
                </a:solidFill>
                <a:effectLst/>
                <a:latin typeface="KaiTi" panose="02010609060101010101" pitchFamily="49" charset="-122"/>
                <a:ea typeface="KaiTi" panose="02010609060101010101" pitchFamily="49" charset="-122"/>
              </a:rPr>
              <a:t>。这种策略在推理过程中</a:t>
            </a:r>
            <a:r>
              <a:rPr lang="zh-CN" altLang="en-US" sz="1600" b="0" i="0" u="sng" dirty="0">
                <a:solidFill>
                  <a:srgbClr val="0070C0"/>
                </a:solidFill>
                <a:effectLst/>
                <a:latin typeface="KaiTi" panose="02010609060101010101" pitchFamily="49" charset="-122"/>
                <a:ea typeface="KaiTi" panose="02010609060101010101" pitchFamily="49" charset="-122"/>
              </a:rPr>
              <a:t>引入了大量的计算开销，从而影响了性能和效率</a:t>
            </a:r>
            <a:r>
              <a:rPr lang="zh-CN" altLang="en-US" sz="1600" b="0" i="0" dirty="0">
                <a:solidFill>
                  <a:srgbClr val="3F3F3F"/>
                </a:solidFill>
                <a:effectLst/>
                <a:latin typeface="KaiTi" panose="02010609060101010101" pitchFamily="49" charset="-122"/>
                <a:ea typeface="KaiTi" panose="02010609060101010101" pitchFamily="49" charset="-122"/>
              </a:rPr>
              <a:t>。</a:t>
            </a:r>
            <a:endParaRPr lang="zh-CN" altLang="en-US" sz="1600" dirty="0">
              <a:effectLst/>
              <a:latin typeface="KaiTi" panose="02010609060101010101" pitchFamily="49" charset="-122"/>
              <a:ea typeface="KaiTi" panose="02010609060101010101" pitchFamily="49" charset="-122"/>
            </a:endParaRPr>
          </a:p>
        </p:txBody>
      </p:sp>
      <p:sp>
        <p:nvSpPr>
          <p:cNvPr id="20" name="文本框 19">
            <a:extLst>
              <a:ext uri="{FF2B5EF4-FFF2-40B4-BE49-F238E27FC236}">
                <a16:creationId xmlns:a16="http://schemas.microsoft.com/office/drawing/2014/main" id="{01B46AEE-0476-5247-9E52-229DD92CCFDF}"/>
              </a:ext>
            </a:extLst>
          </p:cNvPr>
          <p:cNvSpPr txBox="1"/>
          <p:nvPr/>
        </p:nvSpPr>
        <p:spPr>
          <a:xfrm>
            <a:off x="168167" y="3532504"/>
            <a:ext cx="11837493" cy="584775"/>
          </a:xfrm>
          <a:prstGeom prst="rect">
            <a:avLst/>
          </a:prstGeom>
          <a:noFill/>
        </p:spPr>
        <p:txBody>
          <a:bodyPr wrap="square">
            <a:spAutoFit/>
          </a:bodyPr>
          <a:lstStyle/>
          <a:p>
            <a:r>
              <a:rPr lang="zh-CN" altLang="en-US" sz="1600" dirty="0">
                <a:latin typeface="KaiTi" panose="02010609060101010101" pitchFamily="49" charset="-122"/>
                <a:ea typeface="KaiTi" panose="02010609060101010101" pitchFamily="49" charset="-122"/>
                <a:cs typeface="Times New Roman" panose="02020603050405020304" pitchFamily="18" charset="0"/>
              </a:rPr>
              <a:t>我们对真正影响集成性能的因素进行了深入调查。我们的实证分析确定了</a:t>
            </a:r>
            <a:r>
              <a:rPr lang="zh-CN" altLang="en-US" sz="1600" b="1" dirty="0">
                <a:solidFill>
                  <a:srgbClr val="0070C0"/>
                </a:solidFill>
                <a:latin typeface="KaiTi" panose="02010609060101010101" pitchFamily="49" charset="-122"/>
                <a:ea typeface="KaiTi" panose="02010609060101010101" pitchFamily="49" charset="-122"/>
                <a:cs typeface="Times New Roman" panose="02020603050405020304" pitchFamily="18" charset="0"/>
              </a:rPr>
              <a:t>三个</a:t>
            </a:r>
            <a:r>
              <a:rPr lang="zh-CN" altLang="en-US" sz="1600" dirty="0">
                <a:latin typeface="KaiTi" panose="02010609060101010101" pitchFamily="49" charset="-122"/>
                <a:ea typeface="KaiTi" panose="02010609060101010101" pitchFamily="49" charset="-122"/>
                <a:cs typeface="Times New Roman" panose="02020603050405020304" pitchFamily="18" charset="0"/>
              </a:rPr>
              <a:t>关键因素：</a:t>
            </a:r>
            <a:r>
              <a:rPr lang="zh-CN" altLang="en-US" sz="1600" b="1" u="sng" dirty="0">
                <a:solidFill>
                  <a:srgbClr val="0070C0"/>
                </a:solidFill>
                <a:latin typeface="KaiTi" panose="02010609060101010101" pitchFamily="49" charset="-122"/>
                <a:ea typeface="KaiTi" panose="02010609060101010101" pitchFamily="49" charset="-122"/>
                <a:cs typeface="Times New Roman" panose="02020603050405020304" pitchFamily="18" charset="0"/>
              </a:rPr>
              <a:t>模型性能、词汇大小和响应过程</a:t>
            </a:r>
            <a:r>
              <a:rPr lang="zh-CN" altLang="en-US" sz="1600" dirty="0">
                <a:latin typeface="KaiTi" panose="02010609060101010101" pitchFamily="49" charset="-122"/>
                <a:ea typeface="KaiTi" panose="02010609060101010101" pitchFamily="49" charset="-122"/>
                <a:cs typeface="Times New Roman" panose="02020603050405020304" pitchFamily="18" charset="0"/>
              </a:rPr>
              <a:t>。我们在多个公认的基准测试中评估了多种 </a:t>
            </a:r>
            <a:r>
              <a:rPr lang="en-US" altLang="zh-CN" sz="1600" dirty="0">
                <a:latin typeface="KaiTi" panose="02010609060101010101" pitchFamily="49" charset="-122"/>
                <a:ea typeface="KaiTi" panose="02010609060101010101" pitchFamily="49" charset="-122"/>
                <a:cs typeface="Times New Roman" panose="02020603050405020304" pitchFamily="18" charset="0"/>
              </a:rPr>
              <a:t>LLM</a:t>
            </a:r>
            <a:r>
              <a:rPr lang="zh-CN" altLang="en-US" sz="1600" dirty="0">
                <a:latin typeface="KaiTi" panose="02010609060101010101" pitchFamily="49" charset="-122"/>
                <a:ea typeface="KaiTi" panose="02010609060101010101" pitchFamily="49" charset="-122"/>
                <a:cs typeface="Times New Roman" panose="02020603050405020304" pitchFamily="18" charset="0"/>
              </a:rPr>
              <a:t>，以从这些角度探索集成。我们的发现揭示了几个重要见解</a:t>
            </a:r>
            <a:r>
              <a:rPr lang="zh-CN" altLang="en-US" sz="1600" dirty="0">
                <a:latin typeface="KaiTi" panose="02010609060101010101" pitchFamily="49" charset="-122"/>
                <a:ea typeface="KaiTi" panose="02010609060101010101" pitchFamily="49" charset="-122"/>
              </a:rPr>
              <a:t>：</a:t>
            </a:r>
          </a:p>
        </p:txBody>
      </p:sp>
      <p:pic>
        <p:nvPicPr>
          <p:cNvPr id="15" name="图片 14" descr="图表, 雷达图&#10;&#10;描述已自动生成">
            <a:extLst>
              <a:ext uri="{FF2B5EF4-FFF2-40B4-BE49-F238E27FC236}">
                <a16:creationId xmlns:a16="http://schemas.microsoft.com/office/drawing/2014/main" id="{B274505B-0798-BE45-A86F-B62667FE28A7}"/>
              </a:ext>
            </a:extLst>
          </p:cNvPr>
          <p:cNvPicPr>
            <a:picLocks noChangeAspect="1"/>
          </p:cNvPicPr>
          <p:nvPr/>
        </p:nvPicPr>
        <p:blipFill rotWithShape="1">
          <a:blip r:embed="rId4"/>
          <a:srcRect r="28717" b="87741"/>
          <a:stretch/>
        </p:blipFill>
        <p:spPr>
          <a:xfrm>
            <a:off x="168167" y="4253337"/>
            <a:ext cx="4609779" cy="313127"/>
          </a:xfrm>
          <a:prstGeom prst="rect">
            <a:avLst/>
          </a:prstGeom>
        </p:spPr>
      </p:pic>
      <p:cxnSp>
        <p:nvCxnSpPr>
          <p:cNvPr id="22" name="直线连接符 21">
            <a:extLst>
              <a:ext uri="{FF2B5EF4-FFF2-40B4-BE49-F238E27FC236}">
                <a16:creationId xmlns:a16="http://schemas.microsoft.com/office/drawing/2014/main" id="{5CD8DB15-3172-0647-BEA6-7F62F6331C2C}"/>
              </a:ext>
            </a:extLst>
          </p:cNvPr>
          <p:cNvCxnSpPr>
            <a:cxnSpLocks/>
          </p:cNvCxnSpPr>
          <p:nvPr/>
        </p:nvCxnSpPr>
        <p:spPr>
          <a:xfrm>
            <a:off x="186340" y="4219030"/>
            <a:ext cx="11819320" cy="0"/>
          </a:xfrm>
          <a:prstGeom prst="line">
            <a:avLst/>
          </a:prstGeom>
        </p:spPr>
        <p:style>
          <a:lnRef idx="3">
            <a:schemeClr val="dk1"/>
          </a:lnRef>
          <a:fillRef idx="0">
            <a:schemeClr val="dk1"/>
          </a:fillRef>
          <a:effectRef idx="2">
            <a:schemeClr val="dk1"/>
          </a:effectRef>
          <a:fontRef idx="minor">
            <a:schemeClr val="tx1"/>
          </a:fontRef>
        </p:style>
      </p:cxnSp>
      <p:sp>
        <p:nvSpPr>
          <p:cNvPr id="28" name="文本框 27">
            <a:extLst>
              <a:ext uri="{FF2B5EF4-FFF2-40B4-BE49-F238E27FC236}">
                <a16:creationId xmlns:a16="http://schemas.microsoft.com/office/drawing/2014/main" id="{5018A112-06FE-BF4C-B26C-EA46E5188597}"/>
              </a:ext>
            </a:extLst>
          </p:cNvPr>
          <p:cNvSpPr txBox="1"/>
          <p:nvPr/>
        </p:nvSpPr>
        <p:spPr>
          <a:xfrm>
            <a:off x="7078715" y="4462972"/>
            <a:ext cx="4945118" cy="1323439"/>
          </a:xfrm>
          <a:prstGeom prst="rect">
            <a:avLst/>
          </a:prstGeom>
          <a:noFill/>
        </p:spPr>
        <p:txBody>
          <a:bodyPr wrap="square">
            <a:spAutoFit/>
          </a:bodyPr>
          <a:lstStyle/>
          <a:p>
            <a:r>
              <a:rPr lang="zh-CN" altLang="en-US" sz="1600" dirty="0">
                <a:solidFill>
                  <a:srgbClr val="3F3F3F"/>
                </a:solidFill>
                <a:effectLst/>
                <a:latin typeface="KaiTi" panose="02010609060101010101" pitchFamily="49" charset="-122"/>
                <a:ea typeface="KaiTi" panose="02010609060101010101" pitchFamily="49" charset="-122"/>
              </a:rPr>
              <a:t>为了研究性能差异对模型集成的影响，我们选择了 </a:t>
            </a:r>
            <a:r>
              <a:rPr lang="en-US" altLang="zh-CN" sz="1600" dirty="0">
                <a:solidFill>
                  <a:srgbClr val="3F3F3F"/>
                </a:solidFill>
                <a:effectLst/>
                <a:latin typeface="KaiTi" panose="02010609060101010101" pitchFamily="49" charset="-122"/>
                <a:ea typeface="KaiTi" panose="02010609060101010101" pitchFamily="49" charset="-122"/>
              </a:rPr>
              <a:t>LLaMA2-13B </a:t>
            </a:r>
            <a:r>
              <a:rPr lang="zh-CN" altLang="en-US" sz="1600" dirty="0">
                <a:solidFill>
                  <a:srgbClr val="3F3F3F"/>
                </a:solidFill>
                <a:effectLst/>
                <a:latin typeface="KaiTi" panose="02010609060101010101" pitchFamily="49" charset="-122"/>
                <a:ea typeface="KaiTi" panose="02010609060101010101" pitchFamily="49" charset="-122"/>
              </a:rPr>
              <a:t>和 </a:t>
            </a:r>
            <a:r>
              <a:rPr lang="en-US" altLang="zh-CN" sz="1600" dirty="0">
                <a:solidFill>
                  <a:srgbClr val="3F3F3F"/>
                </a:solidFill>
                <a:effectLst/>
                <a:latin typeface="KaiTi" panose="02010609060101010101" pitchFamily="49" charset="-122"/>
                <a:ea typeface="KaiTi" panose="02010609060101010101" pitchFamily="49" charset="-122"/>
              </a:rPr>
              <a:t>Mistral-7B </a:t>
            </a:r>
            <a:r>
              <a:rPr lang="zh-CN" altLang="en-US" sz="1600" dirty="0">
                <a:solidFill>
                  <a:srgbClr val="3F3F3F"/>
                </a:solidFill>
                <a:effectLst/>
                <a:latin typeface="KaiTi" panose="02010609060101010101" pitchFamily="49" charset="-122"/>
                <a:ea typeface="KaiTi" panose="02010609060101010101" pitchFamily="49" charset="-122"/>
              </a:rPr>
              <a:t>作为基础模型，这两个模型在多个任务中表现出显著的性能差距。我们使用三种比较方法评估了 </a:t>
            </a:r>
            <a:r>
              <a:rPr lang="en-US" altLang="zh-CN" sz="1600" dirty="0">
                <a:solidFill>
                  <a:srgbClr val="3F3F3F"/>
                </a:solidFill>
                <a:effectLst/>
                <a:latin typeface="KaiTi" panose="02010609060101010101" pitchFamily="49" charset="-122"/>
                <a:ea typeface="KaiTi" panose="02010609060101010101" pitchFamily="49" charset="-122"/>
              </a:rPr>
              <a:t>GSM8K</a:t>
            </a:r>
            <a:r>
              <a:rPr lang="zh-CN" altLang="en-US" sz="1600" dirty="0">
                <a:solidFill>
                  <a:srgbClr val="3F3F3F"/>
                </a:solidFill>
                <a:effectLst/>
                <a:latin typeface="KaiTi" panose="02010609060101010101" pitchFamily="49" charset="-122"/>
                <a:ea typeface="KaiTi" panose="02010609060101010101" pitchFamily="49" charset="-122"/>
              </a:rPr>
              <a:t>、</a:t>
            </a:r>
            <a:r>
              <a:rPr lang="en-US" altLang="zh-CN" sz="1600" dirty="0">
                <a:solidFill>
                  <a:srgbClr val="3F3F3F"/>
                </a:solidFill>
                <a:effectLst/>
                <a:latin typeface="KaiTi" panose="02010609060101010101" pitchFamily="49" charset="-122"/>
                <a:ea typeface="KaiTi" panose="02010609060101010101" pitchFamily="49" charset="-122"/>
              </a:rPr>
              <a:t>PIQA</a:t>
            </a:r>
            <a:r>
              <a:rPr lang="zh-CN" altLang="en-US" sz="1600" dirty="0">
                <a:solidFill>
                  <a:srgbClr val="3F3F3F"/>
                </a:solidFill>
                <a:effectLst/>
                <a:latin typeface="KaiTi" panose="02010609060101010101" pitchFamily="49" charset="-122"/>
                <a:ea typeface="KaiTi" panose="02010609060101010101" pitchFamily="49" charset="-122"/>
              </a:rPr>
              <a:t>、</a:t>
            </a:r>
            <a:r>
              <a:rPr lang="en-US" altLang="zh-CN" sz="1600" dirty="0">
                <a:solidFill>
                  <a:srgbClr val="3F3F3F"/>
                </a:solidFill>
                <a:effectLst/>
                <a:latin typeface="KaiTi" panose="02010609060101010101" pitchFamily="49" charset="-122"/>
                <a:ea typeface="KaiTi" panose="02010609060101010101" pitchFamily="49" charset="-122"/>
              </a:rPr>
              <a:t>ARC-C </a:t>
            </a:r>
            <a:r>
              <a:rPr lang="zh-CN" altLang="en-US" sz="1600" dirty="0">
                <a:solidFill>
                  <a:srgbClr val="3F3F3F"/>
                </a:solidFill>
                <a:effectLst/>
                <a:latin typeface="KaiTi" panose="02010609060101010101" pitchFamily="49" charset="-122"/>
                <a:ea typeface="KaiTi" panose="02010609060101010101" pitchFamily="49" charset="-122"/>
              </a:rPr>
              <a:t>和 </a:t>
            </a:r>
            <a:r>
              <a:rPr lang="en-US" altLang="zh-CN" sz="1600" dirty="0">
                <a:solidFill>
                  <a:srgbClr val="3F3F3F"/>
                </a:solidFill>
                <a:effectLst/>
                <a:latin typeface="KaiTi" panose="02010609060101010101" pitchFamily="49" charset="-122"/>
                <a:ea typeface="KaiTi" panose="02010609060101010101" pitchFamily="49" charset="-122"/>
              </a:rPr>
              <a:t>NQ </a:t>
            </a:r>
            <a:r>
              <a:rPr lang="zh-CN" altLang="en-US" sz="1600" dirty="0">
                <a:solidFill>
                  <a:srgbClr val="3F3F3F"/>
                </a:solidFill>
                <a:effectLst/>
                <a:latin typeface="KaiTi" panose="02010609060101010101" pitchFamily="49" charset="-122"/>
                <a:ea typeface="KaiTi" panose="02010609060101010101" pitchFamily="49" charset="-122"/>
              </a:rPr>
              <a:t>数据集。</a:t>
            </a:r>
            <a:r>
              <a:rPr lang="zh-CN" altLang="en-US" sz="1600" b="1" dirty="0">
                <a:solidFill>
                  <a:srgbClr val="000000"/>
                </a:solidFill>
                <a:effectLst/>
                <a:latin typeface="KaiTi" panose="02010609060101010101" pitchFamily="49" charset="-122"/>
                <a:ea typeface="KaiTi" panose="02010609060101010101" pitchFamily="49" charset="-122"/>
              </a:rPr>
              <a:t>显而易见，性能差距较大的模型不适合集成。</a:t>
            </a:r>
            <a:endParaRPr lang="zh-CN" altLang="en-US" sz="1600" dirty="0">
              <a:latin typeface="KaiTi" panose="02010609060101010101" pitchFamily="49" charset="-122"/>
              <a:ea typeface="KaiTi" panose="02010609060101010101" pitchFamily="49" charset="-122"/>
            </a:endParaRPr>
          </a:p>
        </p:txBody>
      </p:sp>
      <p:pic>
        <p:nvPicPr>
          <p:cNvPr id="30" name="图片 29" descr="图表, 雷达图&#10;&#10;描述已自动生成">
            <a:extLst>
              <a:ext uri="{FF2B5EF4-FFF2-40B4-BE49-F238E27FC236}">
                <a16:creationId xmlns:a16="http://schemas.microsoft.com/office/drawing/2014/main" id="{B3133BEA-1F36-1245-9F71-DF71DA92CD2B}"/>
              </a:ext>
            </a:extLst>
          </p:cNvPr>
          <p:cNvPicPr>
            <a:picLocks noChangeAspect="1"/>
          </p:cNvPicPr>
          <p:nvPr/>
        </p:nvPicPr>
        <p:blipFill>
          <a:blip r:embed="rId5"/>
          <a:stretch>
            <a:fillRect/>
          </a:stretch>
        </p:blipFill>
        <p:spPr>
          <a:xfrm>
            <a:off x="681833" y="4657505"/>
            <a:ext cx="5531601" cy="1957564"/>
          </a:xfrm>
          <a:prstGeom prst="rect">
            <a:avLst/>
          </a:prstGeom>
        </p:spPr>
      </p:pic>
      <p:sp>
        <p:nvSpPr>
          <p:cNvPr id="2" name="文本框 1">
            <a:extLst>
              <a:ext uri="{FF2B5EF4-FFF2-40B4-BE49-F238E27FC236}">
                <a16:creationId xmlns:a16="http://schemas.microsoft.com/office/drawing/2014/main" id="{6AB07C9B-F956-F647-ABC5-855DE99AFF3D}"/>
              </a:ext>
            </a:extLst>
          </p:cNvPr>
          <p:cNvSpPr txBox="1"/>
          <p:nvPr/>
        </p:nvSpPr>
        <p:spPr>
          <a:xfrm>
            <a:off x="4032250" y="979949"/>
            <a:ext cx="2313454" cy="369332"/>
          </a:xfrm>
          <a:prstGeom prst="rect">
            <a:avLst/>
          </a:prstGeom>
          <a:noFill/>
        </p:spPr>
        <p:txBody>
          <a:bodyPr wrap="none" rtlCol="0">
            <a:spAutoFit/>
          </a:bodyPr>
          <a:lstStyle/>
          <a:p>
            <a:r>
              <a:rPr kumimoji="1" lang="en-US" altLang="zh-CN" b="1" dirty="0">
                <a:solidFill>
                  <a:srgbClr val="C00000"/>
                </a:solidFill>
                <a:latin typeface="Times New Roman" panose="02020603050405020304" pitchFamily="18" charset="0"/>
                <a:cs typeface="Times New Roman" panose="02020603050405020304" pitchFamily="18" charset="0"/>
              </a:rPr>
              <a:t>ICLR’25 Spotlight 🌟</a:t>
            </a:r>
            <a:endParaRPr kumimoji="1" lang="zh-CN" altLang="en-US" b="1" dirty="0">
              <a:solidFill>
                <a:srgbClr val="C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923330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文字图案&#10;&#10;中度可信度描述已自动生成">
            <a:extLst>
              <a:ext uri="{FF2B5EF4-FFF2-40B4-BE49-F238E27FC236}">
                <a16:creationId xmlns:a16="http://schemas.microsoft.com/office/drawing/2014/main" id="{5C7C22B2-0BC4-AD44-B6CC-5A87CB5D736F}"/>
              </a:ext>
            </a:extLst>
          </p:cNvPr>
          <p:cNvPicPr>
            <a:picLocks noChangeAspect="1"/>
          </p:cNvPicPr>
          <p:nvPr/>
        </p:nvPicPr>
        <p:blipFill>
          <a:blip r:embed="rId2"/>
          <a:stretch>
            <a:fillRect/>
          </a:stretch>
        </p:blipFill>
        <p:spPr>
          <a:xfrm>
            <a:off x="10447282" y="0"/>
            <a:ext cx="1744717" cy="979949"/>
          </a:xfrm>
          <a:prstGeom prst="rect">
            <a:avLst/>
          </a:prstGeom>
        </p:spPr>
      </p:pic>
      <p:sp>
        <p:nvSpPr>
          <p:cNvPr id="10" name="圆角矩形 9">
            <a:extLst>
              <a:ext uri="{FF2B5EF4-FFF2-40B4-BE49-F238E27FC236}">
                <a16:creationId xmlns:a16="http://schemas.microsoft.com/office/drawing/2014/main" id="{90D38BBE-B5B1-594F-B8BC-B390D9FCB90B}"/>
              </a:ext>
            </a:extLst>
          </p:cNvPr>
          <p:cNvSpPr/>
          <p:nvPr/>
        </p:nvSpPr>
        <p:spPr>
          <a:xfrm>
            <a:off x="-1" y="94548"/>
            <a:ext cx="10254344" cy="570178"/>
          </a:xfrm>
          <a:prstGeom prst="roundRect">
            <a:avLst/>
          </a:prstGeom>
          <a:solidFill>
            <a:srgbClr val="F2E5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800" b="1" dirty="0">
              <a:solidFill>
                <a:schemeClr val="tx1"/>
              </a:solidFill>
              <a:latin typeface="KaiTi" panose="02010609060101010101" pitchFamily="49" charset="-122"/>
              <a:ea typeface="KaiTi" panose="02010609060101010101" pitchFamily="49" charset="-122"/>
            </a:endParaRPr>
          </a:p>
        </p:txBody>
      </p:sp>
      <p:sp>
        <p:nvSpPr>
          <p:cNvPr id="24" name="文本框 23">
            <a:extLst>
              <a:ext uri="{FF2B5EF4-FFF2-40B4-BE49-F238E27FC236}">
                <a16:creationId xmlns:a16="http://schemas.microsoft.com/office/drawing/2014/main" id="{0DA72D03-6E90-3543-8186-D412AD50469A}"/>
              </a:ext>
            </a:extLst>
          </p:cNvPr>
          <p:cNvSpPr txBox="1"/>
          <p:nvPr/>
        </p:nvSpPr>
        <p:spPr>
          <a:xfrm>
            <a:off x="-252248" y="233374"/>
            <a:ext cx="10815144" cy="307777"/>
          </a:xfrm>
          <a:prstGeom prst="rect">
            <a:avLst/>
          </a:prstGeom>
          <a:noFill/>
        </p:spPr>
        <p:txBody>
          <a:bodyPr wrap="square">
            <a:spAutoFit/>
          </a:bodyPr>
          <a:lstStyle/>
          <a:p>
            <a:pPr algn="ctr"/>
            <a:r>
              <a:rPr lang="en-US" altLang="zh-CN" sz="1400" b="1" dirty="0" err="1">
                <a:latin typeface="Times New Roman" panose="02020603050405020304" pitchFamily="18" charset="0"/>
                <a:cs typeface="Times New Roman" panose="02020603050405020304" pitchFamily="18" charset="0"/>
              </a:rPr>
              <a:t>UniTE</a:t>
            </a:r>
            <a:r>
              <a:rPr lang="en-US" altLang="zh-CN" sz="1400" b="1" dirty="0">
                <a:latin typeface="Times New Roman" panose="02020603050405020304" pitchFamily="18" charset="0"/>
                <a:cs typeface="Times New Roman" panose="02020603050405020304" pitchFamily="18" charset="0"/>
              </a:rPr>
              <a:t>: DETERMINE-THEN-ENSEMBLE: NECESSITY OF TOP-K UNION FOR LARGE LANGUAGE MODEL ENSEMBLING</a:t>
            </a:r>
            <a:endParaRPr lang="en-HK" altLang="zh-CN" sz="1400" b="1" dirty="0">
              <a:latin typeface="Times New Roman" panose="02020603050405020304" pitchFamily="18" charset="0"/>
              <a:cs typeface="Times New Roman" panose="02020603050405020304" pitchFamily="18" charset="0"/>
            </a:endParaRPr>
          </a:p>
        </p:txBody>
      </p:sp>
      <p:sp>
        <p:nvSpPr>
          <p:cNvPr id="7" name="圆角矩形 6">
            <a:extLst>
              <a:ext uri="{FF2B5EF4-FFF2-40B4-BE49-F238E27FC236}">
                <a16:creationId xmlns:a16="http://schemas.microsoft.com/office/drawing/2014/main" id="{DBCE4BDE-9166-6B46-BDB2-158B43A9237D}"/>
              </a:ext>
            </a:extLst>
          </p:cNvPr>
          <p:cNvSpPr/>
          <p:nvPr/>
        </p:nvSpPr>
        <p:spPr>
          <a:xfrm>
            <a:off x="186340" y="838381"/>
            <a:ext cx="3734020" cy="592677"/>
          </a:xfrm>
          <a:prstGeom prst="roundRect">
            <a:avLst/>
          </a:prstGeom>
          <a:noFill/>
          <a:ln>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6" name="图片 5" descr="文本, 信件&#10;&#10;描述已自动生成">
            <a:extLst>
              <a:ext uri="{FF2B5EF4-FFF2-40B4-BE49-F238E27FC236}">
                <a16:creationId xmlns:a16="http://schemas.microsoft.com/office/drawing/2014/main" id="{29E53A07-141E-B74A-9849-749BD4834AAC}"/>
              </a:ext>
            </a:extLst>
          </p:cNvPr>
          <p:cNvPicPr>
            <a:picLocks noChangeAspect="1"/>
          </p:cNvPicPr>
          <p:nvPr/>
        </p:nvPicPr>
        <p:blipFill>
          <a:blip r:embed="rId3"/>
          <a:stretch>
            <a:fillRect/>
          </a:stretch>
        </p:blipFill>
        <p:spPr>
          <a:xfrm>
            <a:off x="381502" y="883511"/>
            <a:ext cx="3244567" cy="502415"/>
          </a:xfrm>
          <a:prstGeom prst="rect">
            <a:avLst/>
          </a:prstGeom>
        </p:spPr>
      </p:pic>
      <p:cxnSp>
        <p:nvCxnSpPr>
          <p:cNvPr id="22" name="直线连接符 21">
            <a:extLst>
              <a:ext uri="{FF2B5EF4-FFF2-40B4-BE49-F238E27FC236}">
                <a16:creationId xmlns:a16="http://schemas.microsoft.com/office/drawing/2014/main" id="{5CD8DB15-3172-0647-BEA6-7F62F6331C2C}"/>
              </a:ext>
            </a:extLst>
          </p:cNvPr>
          <p:cNvCxnSpPr>
            <a:cxnSpLocks/>
          </p:cNvCxnSpPr>
          <p:nvPr/>
        </p:nvCxnSpPr>
        <p:spPr>
          <a:xfrm>
            <a:off x="175086" y="3640960"/>
            <a:ext cx="11819320" cy="0"/>
          </a:xfrm>
          <a:prstGeom prst="line">
            <a:avLst/>
          </a:prstGeom>
        </p:spPr>
        <p:style>
          <a:lnRef idx="3">
            <a:schemeClr val="dk1"/>
          </a:lnRef>
          <a:fillRef idx="0">
            <a:schemeClr val="dk1"/>
          </a:fillRef>
          <a:effectRef idx="2">
            <a:schemeClr val="dk1"/>
          </a:effectRef>
          <a:fontRef idx="minor">
            <a:schemeClr val="tx1"/>
          </a:fontRef>
        </p:style>
      </p:cxnSp>
      <p:sp>
        <p:nvSpPr>
          <p:cNvPr id="16" name="文本框 15">
            <a:extLst>
              <a:ext uri="{FF2B5EF4-FFF2-40B4-BE49-F238E27FC236}">
                <a16:creationId xmlns:a16="http://schemas.microsoft.com/office/drawing/2014/main" id="{3E9461EC-C4E3-2C4A-BFA1-DFACFC38216C}"/>
              </a:ext>
            </a:extLst>
          </p:cNvPr>
          <p:cNvSpPr txBox="1"/>
          <p:nvPr/>
        </p:nvSpPr>
        <p:spPr>
          <a:xfrm>
            <a:off x="6934200" y="1238468"/>
            <a:ext cx="4543096" cy="2092881"/>
          </a:xfrm>
          <a:prstGeom prst="rect">
            <a:avLst/>
          </a:prstGeom>
          <a:noFill/>
        </p:spPr>
        <p:txBody>
          <a:bodyPr wrap="square">
            <a:spAutoFit/>
          </a:bodyPr>
          <a:lstStyle/>
          <a:p>
            <a:r>
              <a:rPr lang="zh-CN" altLang="en-US" sz="1600" b="0" i="0" dirty="0">
                <a:solidFill>
                  <a:srgbClr val="3F3F3F"/>
                </a:solidFill>
                <a:effectLst/>
                <a:latin typeface="KaiTi" panose="02010609060101010101" pitchFamily="49" charset="-122"/>
                <a:ea typeface="KaiTi" panose="02010609060101010101" pitchFamily="49" charset="-122"/>
              </a:rPr>
              <a:t>为了进一步了解性能差异如何影响集成，我们根据 </a:t>
            </a:r>
            <a:r>
              <a:rPr lang="en-US" altLang="zh-CN" sz="1600" b="0" i="0" dirty="0">
                <a:solidFill>
                  <a:srgbClr val="3F3F3F"/>
                </a:solidFill>
                <a:effectLst/>
                <a:latin typeface="KaiTi" panose="02010609060101010101" pitchFamily="49" charset="-122"/>
                <a:ea typeface="KaiTi" panose="02010609060101010101" pitchFamily="49" charset="-122"/>
              </a:rPr>
              <a:t>GSM8K </a:t>
            </a:r>
            <a:r>
              <a:rPr lang="zh-CN" altLang="en-US" sz="1600" b="0" i="0" dirty="0">
                <a:solidFill>
                  <a:srgbClr val="3F3F3F"/>
                </a:solidFill>
                <a:effectLst/>
                <a:latin typeface="KaiTi" panose="02010609060101010101" pitchFamily="49" charset="-122"/>
                <a:ea typeface="KaiTi" panose="02010609060101010101" pitchFamily="49" charset="-122"/>
              </a:rPr>
              <a:t>数据集确定了模型对，性能差距约为 </a:t>
            </a:r>
            <a:r>
              <a:rPr lang="en-US" altLang="zh-CN" sz="1600" b="0" i="0" dirty="0">
                <a:solidFill>
                  <a:srgbClr val="3F3F3F"/>
                </a:solidFill>
                <a:effectLst/>
                <a:latin typeface="KaiTi" panose="02010609060101010101" pitchFamily="49" charset="-122"/>
                <a:ea typeface="KaiTi" panose="02010609060101010101" pitchFamily="49" charset="-122"/>
              </a:rPr>
              <a:t>40%</a:t>
            </a:r>
            <a:r>
              <a:rPr lang="zh-CN" altLang="en-US" sz="1600" b="0" i="0" dirty="0">
                <a:solidFill>
                  <a:srgbClr val="3F3F3F"/>
                </a:solidFill>
                <a:effectLst/>
                <a:latin typeface="KaiTi" panose="02010609060101010101" pitchFamily="49" charset="-122"/>
                <a:ea typeface="KaiTi" panose="02010609060101010101" pitchFamily="49" charset="-122"/>
              </a:rPr>
              <a:t>、</a:t>
            </a:r>
            <a:r>
              <a:rPr lang="en-US" altLang="zh-CN" sz="1600" b="0" i="0" dirty="0">
                <a:solidFill>
                  <a:srgbClr val="3F3F3F"/>
                </a:solidFill>
                <a:effectLst/>
                <a:latin typeface="KaiTi" panose="02010609060101010101" pitchFamily="49" charset="-122"/>
                <a:ea typeface="KaiTi" panose="02010609060101010101" pitchFamily="49" charset="-122"/>
              </a:rPr>
              <a:t>25%</a:t>
            </a:r>
            <a:r>
              <a:rPr lang="zh-CN" altLang="en-US" sz="1600" b="0" i="0" dirty="0">
                <a:solidFill>
                  <a:srgbClr val="3F3F3F"/>
                </a:solidFill>
                <a:effectLst/>
                <a:latin typeface="KaiTi" panose="02010609060101010101" pitchFamily="49" charset="-122"/>
                <a:ea typeface="KaiTi" panose="02010609060101010101" pitchFamily="49" charset="-122"/>
              </a:rPr>
              <a:t>、</a:t>
            </a:r>
            <a:r>
              <a:rPr lang="en-US" altLang="zh-CN" sz="1600" b="0" i="0" dirty="0">
                <a:solidFill>
                  <a:srgbClr val="3F3F3F"/>
                </a:solidFill>
                <a:effectLst/>
                <a:latin typeface="KaiTi" panose="02010609060101010101" pitchFamily="49" charset="-122"/>
                <a:ea typeface="KaiTi" panose="02010609060101010101" pitchFamily="49" charset="-122"/>
              </a:rPr>
              <a:t>15% </a:t>
            </a:r>
            <a:r>
              <a:rPr lang="zh-CN" altLang="en-US" sz="1600" b="0" i="0" dirty="0">
                <a:solidFill>
                  <a:srgbClr val="3F3F3F"/>
                </a:solidFill>
                <a:effectLst/>
                <a:latin typeface="KaiTi" panose="02010609060101010101" pitchFamily="49" charset="-122"/>
                <a:ea typeface="KaiTi" panose="02010609060101010101" pitchFamily="49" charset="-122"/>
              </a:rPr>
              <a:t>以及低于 </a:t>
            </a:r>
            <a:r>
              <a:rPr lang="en-US" altLang="zh-CN" sz="1600" b="0" i="0" dirty="0">
                <a:solidFill>
                  <a:srgbClr val="3F3F3F"/>
                </a:solidFill>
                <a:effectLst/>
                <a:latin typeface="KaiTi" panose="02010609060101010101" pitchFamily="49" charset="-122"/>
                <a:ea typeface="KaiTi" panose="02010609060101010101" pitchFamily="49" charset="-122"/>
              </a:rPr>
              <a:t>10%</a:t>
            </a:r>
            <a:r>
              <a:rPr lang="zh-CN" altLang="en-US" sz="1600" b="0" i="0" dirty="0">
                <a:solidFill>
                  <a:srgbClr val="3F3F3F"/>
                </a:solidFill>
                <a:effectLst/>
                <a:latin typeface="KaiTi" panose="02010609060101010101" pitchFamily="49" charset="-122"/>
                <a:ea typeface="KaiTi" panose="02010609060101010101" pitchFamily="49" charset="-122"/>
              </a:rPr>
              <a:t>。</a:t>
            </a:r>
            <a:endParaRPr lang="zh-CN" altLang="en-US" sz="1600" dirty="0">
              <a:effectLst/>
              <a:latin typeface="KaiTi" panose="02010609060101010101" pitchFamily="49" charset="-122"/>
              <a:ea typeface="KaiTi" panose="02010609060101010101" pitchFamily="49" charset="-122"/>
            </a:endParaRPr>
          </a:p>
          <a:p>
            <a:endParaRPr lang="zh-CN" altLang="en-US" sz="1600" dirty="0">
              <a:effectLst/>
              <a:latin typeface="KaiTi" panose="02010609060101010101" pitchFamily="49" charset="-122"/>
              <a:ea typeface="KaiTi" panose="02010609060101010101" pitchFamily="49" charset="-122"/>
            </a:endParaRPr>
          </a:p>
          <a:p>
            <a:r>
              <a:rPr lang="zh-CN" altLang="en-US" sz="1600" b="0" i="0" dirty="0">
                <a:solidFill>
                  <a:srgbClr val="3F3F3F"/>
                </a:solidFill>
                <a:effectLst/>
                <a:latin typeface="KaiTi" panose="02010609060101010101" pitchFamily="49" charset="-122"/>
                <a:ea typeface="KaiTi" panose="02010609060101010101" pitchFamily="49" charset="-122"/>
              </a:rPr>
              <a:t>图 </a:t>
            </a:r>
            <a:r>
              <a:rPr lang="en-US" altLang="zh-CN" sz="1600" b="0" i="0" dirty="0">
                <a:solidFill>
                  <a:srgbClr val="3F3F3F"/>
                </a:solidFill>
                <a:effectLst/>
                <a:latin typeface="KaiTi" panose="02010609060101010101" pitchFamily="49" charset="-122"/>
                <a:ea typeface="KaiTi" panose="02010609060101010101" pitchFamily="49" charset="-122"/>
              </a:rPr>
              <a:t>2 </a:t>
            </a:r>
            <a:r>
              <a:rPr lang="zh-CN" altLang="en-US" sz="1600" b="0" i="0" dirty="0">
                <a:solidFill>
                  <a:srgbClr val="3F3F3F"/>
                </a:solidFill>
                <a:effectLst/>
                <a:latin typeface="KaiTi" panose="02010609060101010101" pitchFamily="49" charset="-122"/>
                <a:ea typeface="KaiTi" panose="02010609060101010101" pitchFamily="49" charset="-122"/>
              </a:rPr>
              <a:t>显示，随着性能差距的增加，来自劣势模型的集成改进变得更加明显。相反，对于优势模型，集成效果始终低于基准性能。</a:t>
            </a:r>
            <a:r>
              <a:rPr lang="zh-CN" altLang="en-US" sz="1600" b="1" i="0" dirty="0">
                <a:solidFill>
                  <a:srgbClr val="000000"/>
                </a:solidFill>
                <a:effectLst/>
                <a:latin typeface="KaiTi" panose="02010609060101010101" pitchFamily="49" charset="-122"/>
                <a:ea typeface="KaiTi" panose="02010609060101010101" pitchFamily="49" charset="-122"/>
              </a:rPr>
              <a:t>当性能差异在 </a:t>
            </a:r>
            <a:r>
              <a:rPr lang="en-US" altLang="zh-CN" sz="1600" b="1" i="0" dirty="0">
                <a:solidFill>
                  <a:srgbClr val="000000"/>
                </a:solidFill>
                <a:effectLst/>
                <a:latin typeface="KaiTi" panose="02010609060101010101" pitchFamily="49" charset="-122"/>
                <a:ea typeface="KaiTi" panose="02010609060101010101" pitchFamily="49" charset="-122"/>
              </a:rPr>
              <a:t>10% </a:t>
            </a:r>
            <a:r>
              <a:rPr lang="zh-CN" altLang="en-US" sz="1600" b="1" i="0" dirty="0">
                <a:solidFill>
                  <a:srgbClr val="000000"/>
                </a:solidFill>
                <a:effectLst/>
                <a:latin typeface="KaiTi" panose="02010609060101010101" pitchFamily="49" charset="-122"/>
                <a:ea typeface="KaiTi" panose="02010609060101010101" pitchFamily="49" charset="-122"/>
              </a:rPr>
              <a:t>以内时，集成可能会产生更好的结果</a:t>
            </a:r>
            <a:r>
              <a:rPr lang="zh-CN" altLang="en-US" b="1" i="0" dirty="0">
                <a:solidFill>
                  <a:srgbClr val="000000"/>
                </a:solidFill>
                <a:effectLst/>
                <a:latin typeface="mp-quote"/>
              </a:rPr>
              <a:t>。</a:t>
            </a:r>
            <a:endParaRPr lang="zh-CN" altLang="en-US" dirty="0">
              <a:effectLst/>
            </a:endParaRPr>
          </a:p>
        </p:txBody>
      </p:sp>
      <p:sp>
        <p:nvSpPr>
          <p:cNvPr id="19" name="文本框 18">
            <a:extLst>
              <a:ext uri="{FF2B5EF4-FFF2-40B4-BE49-F238E27FC236}">
                <a16:creationId xmlns:a16="http://schemas.microsoft.com/office/drawing/2014/main" id="{9F1F11DA-A949-9146-9EAD-D1C6538BDFBD}"/>
              </a:ext>
            </a:extLst>
          </p:cNvPr>
          <p:cNvSpPr txBox="1"/>
          <p:nvPr/>
        </p:nvSpPr>
        <p:spPr>
          <a:xfrm>
            <a:off x="381502" y="3859747"/>
            <a:ext cx="4544059" cy="2462213"/>
          </a:xfrm>
          <a:prstGeom prst="rect">
            <a:avLst/>
          </a:prstGeom>
          <a:noFill/>
        </p:spPr>
        <p:txBody>
          <a:bodyPr wrap="square">
            <a:spAutoFit/>
          </a:bodyPr>
          <a:lstStyle/>
          <a:p>
            <a:r>
              <a:rPr lang="en-US" altLang="zh-CN" sz="1400" b="1" i="0" dirty="0">
                <a:solidFill>
                  <a:srgbClr val="000000"/>
                </a:solidFill>
                <a:effectLst/>
                <a:latin typeface="KaiTi" panose="02010609060101010101" pitchFamily="49" charset="-122"/>
                <a:ea typeface="KaiTi" panose="02010609060101010101" pitchFamily="49" charset="-122"/>
              </a:rPr>
              <a:t>2</a:t>
            </a:r>
            <a:r>
              <a:rPr lang="zh-CN" altLang="en-US" sz="1400" b="1" i="0" dirty="0">
                <a:solidFill>
                  <a:srgbClr val="000000"/>
                </a:solidFill>
                <a:effectLst/>
                <a:latin typeface="KaiTi" panose="02010609060101010101" pitchFamily="49" charset="-122"/>
                <a:ea typeface="KaiTi" panose="02010609060101010101" pitchFamily="49" charset="-122"/>
              </a:rPr>
              <a:t>）词汇大小的影响有限：</a:t>
            </a:r>
            <a:endParaRPr lang="zh-CN" altLang="en-US" sz="1400" dirty="0">
              <a:effectLst/>
              <a:latin typeface="KaiTi" panose="02010609060101010101" pitchFamily="49" charset="-122"/>
              <a:ea typeface="KaiTi" panose="02010609060101010101" pitchFamily="49" charset="-122"/>
            </a:endParaRPr>
          </a:p>
          <a:p>
            <a:r>
              <a:rPr lang="zh-CN" altLang="en-US" sz="1400" b="0" i="0" dirty="0">
                <a:solidFill>
                  <a:srgbClr val="3F3F3F"/>
                </a:solidFill>
                <a:effectLst/>
                <a:latin typeface="KaiTi" panose="02010609060101010101" pitchFamily="49" charset="-122"/>
                <a:ea typeface="KaiTi" panose="02010609060101010101" pitchFamily="49" charset="-122"/>
              </a:rPr>
              <a:t>采用不同分词方法（如 </a:t>
            </a:r>
            <a:r>
              <a:rPr lang="en-US" altLang="zh-CN" sz="1400" b="0" i="0" dirty="0">
                <a:solidFill>
                  <a:srgbClr val="3F3F3F"/>
                </a:solidFill>
                <a:effectLst/>
                <a:latin typeface="KaiTi" panose="02010609060101010101" pitchFamily="49" charset="-122"/>
                <a:ea typeface="KaiTi" panose="02010609060101010101" pitchFamily="49" charset="-122"/>
              </a:rPr>
              <a:t>BPE </a:t>
            </a:r>
            <a:r>
              <a:rPr lang="zh-CN" altLang="en-US" sz="1400" b="0" i="0" dirty="0">
                <a:solidFill>
                  <a:srgbClr val="3F3F3F"/>
                </a:solidFill>
                <a:effectLst/>
                <a:latin typeface="KaiTi" panose="02010609060101010101" pitchFamily="49" charset="-122"/>
                <a:ea typeface="KaiTi" panose="02010609060101010101" pitchFamily="49" charset="-122"/>
              </a:rPr>
              <a:t>和 </a:t>
            </a:r>
            <a:r>
              <a:rPr lang="en-US" altLang="zh-CN" sz="1400" b="0" i="0" dirty="0">
                <a:solidFill>
                  <a:srgbClr val="3F3F3F"/>
                </a:solidFill>
                <a:effectLst/>
                <a:latin typeface="KaiTi" panose="02010609060101010101" pitchFamily="49" charset="-122"/>
                <a:ea typeface="KaiTi" panose="02010609060101010101" pitchFamily="49" charset="-122"/>
              </a:rPr>
              <a:t>BBPE</a:t>
            </a:r>
            <a:r>
              <a:rPr lang="zh-CN" altLang="en-US" sz="1400" b="0" i="0" dirty="0">
                <a:solidFill>
                  <a:srgbClr val="3F3F3F"/>
                </a:solidFill>
                <a:effectLst/>
                <a:latin typeface="KaiTi" panose="02010609060101010101" pitchFamily="49" charset="-122"/>
                <a:ea typeface="KaiTi" panose="02010609060101010101" pitchFamily="49" charset="-122"/>
              </a:rPr>
              <a:t>）的较大模型在对牛津 </a:t>
            </a:r>
            <a:r>
              <a:rPr lang="en-US" altLang="zh-CN" sz="1400" b="0" i="0" dirty="0">
                <a:solidFill>
                  <a:srgbClr val="3F3F3F"/>
                </a:solidFill>
                <a:effectLst/>
                <a:latin typeface="KaiTi" panose="02010609060101010101" pitchFamily="49" charset="-122"/>
                <a:ea typeface="KaiTi" panose="02010609060101010101" pitchFamily="49" charset="-122"/>
              </a:rPr>
              <a:t>5000 </a:t>
            </a:r>
            <a:r>
              <a:rPr lang="zh-CN" altLang="en-US" sz="1400" b="0" i="0" dirty="0">
                <a:solidFill>
                  <a:srgbClr val="3F3F3F"/>
                </a:solidFill>
                <a:effectLst/>
                <a:latin typeface="KaiTi" panose="02010609060101010101" pitchFamily="49" charset="-122"/>
                <a:ea typeface="KaiTi" panose="02010609060101010101" pitchFamily="49" charset="-122"/>
              </a:rPr>
              <a:t>个常用词进行分词时，显示出超过 </a:t>
            </a:r>
            <a:r>
              <a:rPr lang="en-US" altLang="zh-CN" sz="1400" b="0" i="0" dirty="0">
                <a:solidFill>
                  <a:srgbClr val="3F3F3F"/>
                </a:solidFill>
                <a:effectLst/>
                <a:latin typeface="KaiTi" panose="02010609060101010101" pitchFamily="49" charset="-122"/>
                <a:ea typeface="KaiTi" panose="02010609060101010101" pitchFamily="49" charset="-122"/>
              </a:rPr>
              <a:t>90% </a:t>
            </a:r>
            <a:r>
              <a:rPr lang="zh-CN" altLang="en-US" sz="1400" b="0" i="0" dirty="0">
                <a:solidFill>
                  <a:srgbClr val="3F3F3F"/>
                </a:solidFill>
                <a:effectLst/>
                <a:latin typeface="KaiTi" panose="02010609060101010101" pitchFamily="49" charset="-122"/>
                <a:ea typeface="KaiTi" panose="02010609060101010101" pitchFamily="49" charset="-122"/>
              </a:rPr>
              <a:t>的重叠。这表明分词方法对模型集成的影响有限，因此我们将重点放在词汇大小对集成性能的影响上。</a:t>
            </a:r>
            <a:endParaRPr lang="en-US" altLang="zh-CN" sz="1400" b="0" i="0" dirty="0">
              <a:solidFill>
                <a:srgbClr val="3F3F3F"/>
              </a:solidFill>
              <a:effectLst/>
              <a:latin typeface="KaiTi" panose="02010609060101010101" pitchFamily="49" charset="-122"/>
              <a:ea typeface="KaiTi" panose="02010609060101010101" pitchFamily="49" charset="-122"/>
            </a:endParaRPr>
          </a:p>
          <a:p>
            <a:endParaRPr lang="zh-CN" altLang="en-US" sz="1400" dirty="0">
              <a:effectLst/>
              <a:latin typeface="KaiTi" panose="02010609060101010101" pitchFamily="49" charset="-122"/>
              <a:ea typeface="KaiTi" panose="02010609060101010101" pitchFamily="49" charset="-122"/>
            </a:endParaRPr>
          </a:p>
          <a:p>
            <a:r>
              <a:rPr lang="zh-CN" altLang="en-US" sz="1400" b="0" i="0" dirty="0">
                <a:solidFill>
                  <a:srgbClr val="3F3F3F"/>
                </a:solidFill>
                <a:effectLst/>
                <a:latin typeface="KaiTi" panose="02010609060101010101" pitchFamily="49" charset="-122"/>
                <a:ea typeface="KaiTi" panose="02010609060101010101" pitchFamily="49" charset="-122"/>
              </a:rPr>
              <a:t>为此，我们选择了四个在某些数据集上表现相似但词汇表大小不同的模型，即 </a:t>
            </a:r>
            <a:r>
              <a:rPr lang="en-US" altLang="zh-CN" sz="1400" b="0" i="0" dirty="0">
                <a:solidFill>
                  <a:srgbClr val="3F3F3F"/>
                </a:solidFill>
                <a:effectLst/>
                <a:latin typeface="KaiTi" panose="02010609060101010101" pitchFamily="49" charset="-122"/>
                <a:ea typeface="KaiTi" panose="02010609060101010101" pitchFamily="49" charset="-122"/>
              </a:rPr>
              <a:t>LLaMA2-13B</a:t>
            </a:r>
            <a:r>
              <a:rPr lang="zh-CN" altLang="en-US" sz="1400" b="0" i="0" dirty="0">
                <a:solidFill>
                  <a:srgbClr val="3F3F3F"/>
                </a:solidFill>
                <a:effectLst/>
                <a:latin typeface="KaiTi" panose="02010609060101010101" pitchFamily="49" charset="-122"/>
                <a:ea typeface="KaiTi" panose="02010609060101010101" pitchFamily="49" charset="-122"/>
              </a:rPr>
              <a:t>（词汇大小：</a:t>
            </a:r>
            <a:r>
              <a:rPr lang="en-US" altLang="zh-CN" sz="1400" b="0" i="0" dirty="0">
                <a:solidFill>
                  <a:srgbClr val="3F3F3F"/>
                </a:solidFill>
                <a:effectLst/>
                <a:latin typeface="KaiTi" panose="02010609060101010101" pitchFamily="49" charset="-122"/>
                <a:ea typeface="KaiTi" panose="02010609060101010101" pitchFamily="49" charset="-122"/>
              </a:rPr>
              <a:t>32,000</a:t>
            </a:r>
            <a:r>
              <a:rPr lang="zh-CN" altLang="en-US" sz="1400" b="0" i="0" dirty="0">
                <a:solidFill>
                  <a:srgbClr val="3F3F3F"/>
                </a:solidFill>
                <a:effectLst/>
                <a:latin typeface="KaiTi" panose="02010609060101010101" pitchFamily="49" charset="-122"/>
                <a:ea typeface="KaiTi" panose="02010609060101010101" pitchFamily="49" charset="-122"/>
              </a:rPr>
              <a:t>）、</a:t>
            </a:r>
            <a:r>
              <a:rPr lang="en-US" altLang="zh-CN" sz="1400" b="0" i="0" dirty="0">
                <a:solidFill>
                  <a:srgbClr val="3F3F3F"/>
                </a:solidFill>
                <a:effectLst/>
                <a:latin typeface="KaiTi" panose="02010609060101010101" pitchFamily="49" charset="-122"/>
                <a:ea typeface="KaiTi" panose="02010609060101010101" pitchFamily="49" charset="-122"/>
              </a:rPr>
              <a:t>Mistral-7B</a:t>
            </a:r>
            <a:r>
              <a:rPr lang="zh-CN" altLang="en-US" sz="1400" b="0" i="0" dirty="0">
                <a:solidFill>
                  <a:srgbClr val="3F3F3F"/>
                </a:solidFill>
                <a:effectLst/>
                <a:latin typeface="KaiTi" panose="02010609060101010101" pitchFamily="49" charset="-122"/>
                <a:ea typeface="KaiTi" panose="02010609060101010101" pitchFamily="49" charset="-122"/>
              </a:rPr>
              <a:t>（词汇大小：</a:t>
            </a:r>
            <a:r>
              <a:rPr lang="en-US" altLang="zh-CN" sz="1400" b="0" i="0" dirty="0">
                <a:solidFill>
                  <a:srgbClr val="3F3F3F"/>
                </a:solidFill>
                <a:effectLst/>
                <a:latin typeface="KaiTi" panose="02010609060101010101" pitchFamily="49" charset="-122"/>
                <a:ea typeface="KaiTi" panose="02010609060101010101" pitchFamily="49" charset="-122"/>
              </a:rPr>
              <a:t>32,768</a:t>
            </a:r>
            <a:r>
              <a:rPr lang="zh-CN" altLang="en-US" sz="1400" b="0" i="0" dirty="0">
                <a:solidFill>
                  <a:srgbClr val="3F3F3F"/>
                </a:solidFill>
                <a:effectLst/>
                <a:latin typeface="KaiTi" panose="02010609060101010101" pitchFamily="49" charset="-122"/>
                <a:ea typeface="KaiTi" panose="02010609060101010101" pitchFamily="49" charset="-122"/>
              </a:rPr>
              <a:t>）、</a:t>
            </a:r>
            <a:r>
              <a:rPr lang="en-US" altLang="zh-CN" sz="1400" b="0" i="0" dirty="0">
                <a:solidFill>
                  <a:srgbClr val="3F3F3F"/>
                </a:solidFill>
                <a:effectLst/>
                <a:latin typeface="KaiTi" panose="02010609060101010101" pitchFamily="49" charset="-122"/>
                <a:ea typeface="KaiTi" panose="02010609060101010101" pitchFamily="49" charset="-122"/>
              </a:rPr>
              <a:t>Yi-6B</a:t>
            </a:r>
            <a:r>
              <a:rPr lang="zh-CN" altLang="en-US" sz="1400" b="0" i="0" dirty="0">
                <a:solidFill>
                  <a:srgbClr val="3F3F3F"/>
                </a:solidFill>
                <a:effectLst/>
                <a:latin typeface="KaiTi" panose="02010609060101010101" pitchFamily="49" charset="-122"/>
                <a:ea typeface="KaiTi" panose="02010609060101010101" pitchFamily="49" charset="-122"/>
              </a:rPr>
              <a:t>（词汇大小：</a:t>
            </a:r>
            <a:r>
              <a:rPr lang="en-US" altLang="zh-CN" sz="1400" b="0" i="0" dirty="0">
                <a:solidFill>
                  <a:srgbClr val="3F3F3F"/>
                </a:solidFill>
                <a:effectLst/>
                <a:latin typeface="KaiTi" panose="02010609060101010101" pitchFamily="49" charset="-122"/>
                <a:ea typeface="KaiTi" panose="02010609060101010101" pitchFamily="49" charset="-122"/>
              </a:rPr>
              <a:t>64,000</a:t>
            </a:r>
            <a:r>
              <a:rPr lang="zh-CN" altLang="en-US" sz="1400" b="0" i="0" dirty="0">
                <a:solidFill>
                  <a:srgbClr val="3F3F3F"/>
                </a:solidFill>
                <a:effectLst/>
                <a:latin typeface="KaiTi" panose="02010609060101010101" pitchFamily="49" charset="-122"/>
                <a:ea typeface="KaiTi" panose="02010609060101010101" pitchFamily="49" charset="-122"/>
              </a:rPr>
              <a:t>）和 </a:t>
            </a:r>
            <a:r>
              <a:rPr lang="en-US" altLang="zh-CN" sz="1400" b="0" i="0" dirty="0">
                <a:solidFill>
                  <a:srgbClr val="3F3F3F"/>
                </a:solidFill>
                <a:effectLst/>
                <a:latin typeface="KaiTi" panose="02010609060101010101" pitchFamily="49" charset="-122"/>
                <a:ea typeface="KaiTi" panose="02010609060101010101" pitchFamily="49" charset="-122"/>
              </a:rPr>
              <a:t>DeepSeek-LLM-7B</a:t>
            </a:r>
            <a:r>
              <a:rPr lang="zh-CN" altLang="en-US" sz="1400" b="0" i="0" dirty="0">
                <a:solidFill>
                  <a:srgbClr val="3F3F3F"/>
                </a:solidFill>
                <a:effectLst/>
                <a:latin typeface="KaiTi" panose="02010609060101010101" pitchFamily="49" charset="-122"/>
                <a:ea typeface="KaiTi" panose="02010609060101010101" pitchFamily="49" charset="-122"/>
              </a:rPr>
              <a:t>（词汇大小：</a:t>
            </a:r>
            <a:r>
              <a:rPr lang="en-US" altLang="zh-CN" sz="1400" b="0" i="0" dirty="0">
                <a:solidFill>
                  <a:srgbClr val="3F3F3F"/>
                </a:solidFill>
                <a:effectLst/>
                <a:latin typeface="KaiTi" panose="02010609060101010101" pitchFamily="49" charset="-122"/>
                <a:ea typeface="KaiTi" panose="02010609060101010101" pitchFamily="49" charset="-122"/>
              </a:rPr>
              <a:t>102,400</a:t>
            </a:r>
            <a:r>
              <a:rPr lang="zh-CN" altLang="en-US" sz="1400" b="0" i="0" dirty="0">
                <a:solidFill>
                  <a:srgbClr val="3F3F3F"/>
                </a:solidFill>
                <a:effectLst/>
                <a:latin typeface="KaiTi" panose="02010609060101010101" pitchFamily="49" charset="-122"/>
                <a:ea typeface="KaiTi" panose="02010609060101010101" pitchFamily="49" charset="-122"/>
              </a:rPr>
              <a:t>）。</a:t>
            </a:r>
            <a:endParaRPr lang="zh-CN" altLang="en-US" sz="1400" dirty="0">
              <a:effectLst/>
              <a:latin typeface="KaiTi" panose="02010609060101010101" pitchFamily="49" charset="-122"/>
              <a:ea typeface="KaiTi" panose="02010609060101010101" pitchFamily="49" charset="-122"/>
            </a:endParaRPr>
          </a:p>
        </p:txBody>
      </p:sp>
      <p:pic>
        <p:nvPicPr>
          <p:cNvPr id="11" name="图片 10" descr="表格&#10;&#10;描述已自动生成">
            <a:extLst>
              <a:ext uri="{FF2B5EF4-FFF2-40B4-BE49-F238E27FC236}">
                <a16:creationId xmlns:a16="http://schemas.microsoft.com/office/drawing/2014/main" id="{2078EA65-EC71-8E4B-9BA3-162E69C022AB}"/>
              </a:ext>
            </a:extLst>
          </p:cNvPr>
          <p:cNvPicPr>
            <a:picLocks noChangeAspect="1"/>
          </p:cNvPicPr>
          <p:nvPr/>
        </p:nvPicPr>
        <p:blipFill>
          <a:blip r:embed="rId4"/>
          <a:stretch>
            <a:fillRect/>
          </a:stretch>
        </p:blipFill>
        <p:spPr>
          <a:xfrm>
            <a:off x="5023944" y="3859747"/>
            <a:ext cx="5934405" cy="2408929"/>
          </a:xfrm>
          <a:prstGeom prst="rect">
            <a:avLst/>
          </a:prstGeom>
        </p:spPr>
      </p:pic>
      <p:pic>
        <p:nvPicPr>
          <p:cNvPr id="13" name="图片 12" descr="图表, 应用程序, 条形图&#10;&#10;描述已自动生成">
            <a:extLst>
              <a:ext uri="{FF2B5EF4-FFF2-40B4-BE49-F238E27FC236}">
                <a16:creationId xmlns:a16="http://schemas.microsoft.com/office/drawing/2014/main" id="{6B364AAF-D002-DA4C-9B0C-3035618A2C40}"/>
              </a:ext>
            </a:extLst>
          </p:cNvPr>
          <p:cNvPicPr>
            <a:picLocks noChangeAspect="1"/>
          </p:cNvPicPr>
          <p:nvPr/>
        </p:nvPicPr>
        <p:blipFill>
          <a:blip r:embed="rId5"/>
          <a:stretch>
            <a:fillRect/>
          </a:stretch>
        </p:blipFill>
        <p:spPr>
          <a:xfrm>
            <a:off x="175086" y="1508232"/>
            <a:ext cx="6028038" cy="2015705"/>
          </a:xfrm>
          <a:prstGeom prst="rect">
            <a:avLst/>
          </a:prstGeom>
        </p:spPr>
      </p:pic>
      <mc:AlternateContent xmlns:mc="http://schemas.openxmlformats.org/markup-compatibility/2006" xmlns:p14="http://schemas.microsoft.com/office/powerpoint/2010/main">
        <mc:Choice Requires="p14">
          <p:contentPart p14:bwMode="auto" r:id="rId6">
            <p14:nvContentPartPr>
              <p14:cNvPr id="2" name="墨迹 1">
                <a:extLst>
                  <a:ext uri="{FF2B5EF4-FFF2-40B4-BE49-F238E27FC236}">
                    <a16:creationId xmlns:a16="http://schemas.microsoft.com/office/drawing/2014/main" id="{C0F3CF02-44A4-6645-ACDD-F2E1802C8BEF}"/>
                  </a:ext>
                </a:extLst>
              </p14:cNvPr>
              <p14:cNvContentPartPr/>
              <p14:nvPr/>
            </p14:nvContentPartPr>
            <p14:xfrm>
              <a:off x="6184440" y="4627440"/>
              <a:ext cx="362520" cy="203760"/>
            </p14:xfrm>
          </p:contentPart>
        </mc:Choice>
        <mc:Fallback xmlns="">
          <p:pic>
            <p:nvPicPr>
              <p:cNvPr id="2" name="墨迹 1">
                <a:extLst>
                  <a:ext uri="{FF2B5EF4-FFF2-40B4-BE49-F238E27FC236}">
                    <a16:creationId xmlns:a16="http://schemas.microsoft.com/office/drawing/2014/main" id="{C0F3CF02-44A4-6645-ACDD-F2E1802C8BEF}"/>
                  </a:ext>
                </a:extLst>
              </p:cNvPr>
              <p:cNvPicPr/>
              <p:nvPr/>
            </p:nvPicPr>
            <p:blipFill>
              <a:blip r:embed="rId7"/>
              <a:stretch>
                <a:fillRect/>
              </a:stretch>
            </p:blipFill>
            <p:spPr>
              <a:xfrm>
                <a:off x="6168600" y="4564080"/>
                <a:ext cx="393840" cy="330480"/>
              </a:xfrm>
              <a:prstGeom prst="rect">
                <a:avLst/>
              </a:prstGeom>
            </p:spPr>
          </p:pic>
        </mc:Fallback>
      </mc:AlternateContent>
    </p:spTree>
    <p:extLst>
      <p:ext uri="{BB962C8B-B14F-4D97-AF65-F5344CB8AC3E}">
        <p14:creationId xmlns:p14="http://schemas.microsoft.com/office/powerpoint/2010/main" val="158059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文字图案&#10;&#10;中度可信度描述已自动生成">
            <a:extLst>
              <a:ext uri="{FF2B5EF4-FFF2-40B4-BE49-F238E27FC236}">
                <a16:creationId xmlns:a16="http://schemas.microsoft.com/office/drawing/2014/main" id="{5C7C22B2-0BC4-AD44-B6CC-5A87CB5D736F}"/>
              </a:ext>
            </a:extLst>
          </p:cNvPr>
          <p:cNvPicPr>
            <a:picLocks noChangeAspect="1"/>
          </p:cNvPicPr>
          <p:nvPr/>
        </p:nvPicPr>
        <p:blipFill>
          <a:blip r:embed="rId2"/>
          <a:stretch>
            <a:fillRect/>
          </a:stretch>
        </p:blipFill>
        <p:spPr>
          <a:xfrm>
            <a:off x="10447282" y="0"/>
            <a:ext cx="1744717" cy="979949"/>
          </a:xfrm>
          <a:prstGeom prst="rect">
            <a:avLst/>
          </a:prstGeom>
        </p:spPr>
      </p:pic>
      <p:sp>
        <p:nvSpPr>
          <p:cNvPr id="10" name="圆角矩形 9">
            <a:extLst>
              <a:ext uri="{FF2B5EF4-FFF2-40B4-BE49-F238E27FC236}">
                <a16:creationId xmlns:a16="http://schemas.microsoft.com/office/drawing/2014/main" id="{90D38BBE-B5B1-594F-B8BC-B390D9FCB90B}"/>
              </a:ext>
            </a:extLst>
          </p:cNvPr>
          <p:cNvSpPr/>
          <p:nvPr/>
        </p:nvSpPr>
        <p:spPr>
          <a:xfrm>
            <a:off x="-1" y="94547"/>
            <a:ext cx="10297887" cy="589267"/>
          </a:xfrm>
          <a:prstGeom prst="roundRect">
            <a:avLst/>
          </a:prstGeom>
          <a:solidFill>
            <a:srgbClr val="F2E5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800" b="1" dirty="0">
              <a:solidFill>
                <a:schemeClr val="tx1"/>
              </a:solidFill>
              <a:latin typeface="KaiTi" panose="02010609060101010101" pitchFamily="49" charset="-122"/>
              <a:ea typeface="KaiTi" panose="02010609060101010101" pitchFamily="49" charset="-122"/>
            </a:endParaRPr>
          </a:p>
        </p:txBody>
      </p:sp>
      <p:sp>
        <p:nvSpPr>
          <p:cNvPr id="24" name="文本框 23">
            <a:extLst>
              <a:ext uri="{FF2B5EF4-FFF2-40B4-BE49-F238E27FC236}">
                <a16:creationId xmlns:a16="http://schemas.microsoft.com/office/drawing/2014/main" id="{0DA72D03-6E90-3543-8186-D412AD50469A}"/>
              </a:ext>
            </a:extLst>
          </p:cNvPr>
          <p:cNvSpPr txBox="1"/>
          <p:nvPr/>
        </p:nvSpPr>
        <p:spPr>
          <a:xfrm>
            <a:off x="-284905" y="233113"/>
            <a:ext cx="10815144" cy="307777"/>
          </a:xfrm>
          <a:prstGeom prst="rect">
            <a:avLst/>
          </a:prstGeom>
          <a:noFill/>
        </p:spPr>
        <p:txBody>
          <a:bodyPr wrap="square">
            <a:spAutoFit/>
          </a:bodyPr>
          <a:lstStyle/>
          <a:p>
            <a:pPr algn="ctr"/>
            <a:r>
              <a:rPr lang="en-US" altLang="zh-CN" sz="1400" b="1" dirty="0" err="1">
                <a:latin typeface="Times New Roman" panose="02020603050405020304" pitchFamily="18" charset="0"/>
                <a:cs typeface="Times New Roman" panose="02020603050405020304" pitchFamily="18" charset="0"/>
              </a:rPr>
              <a:t>UniTE</a:t>
            </a:r>
            <a:r>
              <a:rPr lang="en-US" altLang="zh-CN" sz="1400" b="1" dirty="0">
                <a:latin typeface="Times New Roman" panose="02020603050405020304" pitchFamily="18" charset="0"/>
                <a:cs typeface="Times New Roman" panose="02020603050405020304" pitchFamily="18" charset="0"/>
              </a:rPr>
              <a:t>: DETERMINE-THEN-ENSEMBLE: NECESSITY OF TOP-K UNION FOR LARGE LANGUAGE MODEL ENSEMBLING</a:t>
            </a:r>
            <a:endParaRPr lang="en-HK" altLang="zh-CN" sz="1400" b="1" dirty="0">
              <a:latin typeface="Times New Roman" panose="02020603050405020304" pitchFamily="18" charset="0"/>
              <a:cs typeface="Times New Roman" panose="02020603050405020304" pitchFamily="18" charset="0"/>
            </a:endParaRPr>
          </a:p>
        </p:txBody>
      </p:sp>
      <p:sp>
        <p:nvSpPr>
          <p:cNvPr id="7" name="圆角矩形 6">
            <a:extLst>
              <a:ext uri="{FF2B5EF4-FFF2-40B4-BE49-F238E27FC236}">
                <a16:creationId xmlns:a16="http://schemas.microsoft.com/office/drawing/2014/main" id="{DBCE4BDE-9166-6B46-BDB2-158B43A9237D}"/>
              </a:ext>
            </a:extLst>
          </p:cNvPr>
          <p:cNvSpPr/>
          <p:nvPr/>
        </p:nvSpPr>
        <p:spPr>
          <a:xfrm>
            <a:off x="186340" y="838381"/>
            <a:ext cx="3734020" cy="592677"/>
          </a:xfrm>
          <a:prstGeom prst="roundRect">
            <a:avLst/>
          </a:prstGeom>
          <a:noFill/>
          <a:ln>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6" name="图片 5" descr="文本, 信件&#10;&#10;描述已自动生成">
            <a:extLst>
              <a:ext uri="{FF2B5EF4-FFF2-40B4-BE49-F238E27FC236}">
                <a16:creationId xmlns:a16="http://schemas.microsoft.com/office/drawing/2014/main" id="{29E53A07-141E-B74A-9849-749BD4834AAC}"/>
              </a:ext>
            </a:extLst>
          </p:cNvPr>
          <p:cNvPicPr>
            <a:picLocks noChangeAspect="1"/>
          </p:cNvPicPr>
          <p:nvPr/>
        </p:nvPicPr>
        <p:blipFill>
          <a:blip r:embed="rId3"/>
          <a:stretch>
            <a:fillRect/>
          </a:stretch>
        </p:blipFill>
        <p:spPr>
          <a:xfrm>
            <a:off x="381502" y="883511"/>
            <a:ext cx="3244567" cy="502415"/>
          </a:xfrm>
          <a:prstGeom prst="rect">
            <a:avLst/>
          </a:prstGeom>
        </p:spPr>
      </p:pic>
      <p:cxnSp>
        <p:nvCxnSpPr>
          <p:cNvPr id="22" name="直线连接符 21">
            <a:extLst>
              <a:ext uri="{FF2B5EF4-FFF2-40B4-BE49-F238E27FC236}">
                <a16:creationId xmlns:a16="http://schemas.microsoft.com/office/drawing/2014/main" id="{5CD8DB15-3172-0647-BEA6-7F62F6331C2C}"/>
              </a:ext>
            </a:extLst>
          </p:cNvPr>
          <p:cNvCxnSpPr>
            <a:cxnSpLocks/>
          </p:cNvCxnSpPr>
          <p:nvPr/>
        </p:nvCxnSpPr>
        <p:spPr>
          <a:xfrm>
            <a:off x="175086" y="4366174"/>
            <a:ext cx="11819320" cy="0"/>
          </a:xfrm>
          <a:prstGeom prst="line">
            <a:avLst/>
          </a:prstGeom>
        </p:spPr>
        <p:style>
          <a:lnRef idx="3">
            <a:schemeClr val="dk1"/>
          </a:lnRef>
          <a:fillRef idx="0">
            <a:schemeClr val="dk1"/>
          </a:fillRef>
          <a:effectRef idx="2">
            <a:schemeClr val="dk1"/>
          </a:effectRef>
          <a:fontRef idx="minor">
            <a:schemeClr val="tx1"/>
          </a:fontRef>
        </p:style>
      </p:cxnSp>
      <p:sp>
        <p:nvSpPr>
          <p:cNvPr id="13" name="文本框 12">
            <a:extLst>
              <a:ext uri="{FF2B5EF4-FFF2-40B4-BE49-F238E27FC236}">
                <a16:creationId xmlns:a16="http://schemas.microsoft.com/office/drawing/2014/main" id="{41D25CC3-1345-134B-AD97-2A2176CDD604}"/>
              </a:ext>
            </a:extLst>
          </p:cNvPr>
          <p:cNvSpPr txBox="1"/>
          <p:nvPr/>
        </p:nvSpPr>
        <p:spPr>
          <a:xfrm>
            <a:off x="3920360" y="974430"/>
            <a:ext cx="9146846" cy="307777"/>
          </a:xfrm>
          <a:prstGeom prst="rect">
            <a:avLst/>
          </a:prstGeom>
          <a:noFill/>
        </p:spPr>
        <p:txBody>
          <a:bodyPr wrap="square">
            <a:spAutoFit/>
          </a:bodyPr>
          <a:lstStyle/>
          <a:p>
            <a:r>
              <a:rPr lang="en-US" altLang="zh-CN" sz="1400" b="1" dirty="0">
                <a:latin typeface="KaiTi" panose="02010609060101010101" pitchFamily="49" charset="-122"/>
                <a:ea typeface="KaiTi" panose="02010609060101010101" pitchFamily="49" charset="-122"/>
              </a:rPr>
              <a:t>3</a:t>
            </a:r>
            <a:r>
              <a:rPr lang="zh-CN" altLang="en-US" sz="1400" b="1" dirty="0">
                <a:latin typeface="KaiTi" panose="02010609060101010101" pitchFamily="49" charset="-122"/>
                <a:ea typeface="KaiTi" panose="02010609060101010101" pitchFamily="49" charset="-122"/>
              </a:rPr>
              <a:t>）即使在性能和词汇大小上达成一致，响应中的推理过程存在重大差异也可能阻碍成功的集成。</a:t>
            </a:r>
          </a:p>
        </p:txBody>
      </p:sp>
      <p:pic>
        <p:nvPicPr>
          <p:cNvPr id="8" name="图片 7" descr="图形用户界面, 文本, 应用程序, 电子邮件&#10;&#10;描述已自动生成">
            <a:extLst>
              <a:ext uri="{FF2B5EF4-FFF2-40B4-BE49-F238E27FC236}">
                <a16:creationId xmlns:a16="http://schemas.microsoft.com/office/drawing/2014/main" id="{B1A5A5C1-23C5-834E-8FFE-D04BC1286565}"/>
              </a:ext>
            </a:extLst>
          </p:cNvPr>
          <p:cNvPicPr>
            <a:picLocks noChangeAspect="1"/>
          </p:cNvPicPr>
          <p:nvPr/>
        </p:nvPicPr>
        <p:blipFill>
          <a:blip r:embed="rId4"/>
          <a:stretch>
            <a:fillRect/>
          </a:stretch>
        </p:blipFill>
        <p:spPr>
          <a:xfrm>
            <a:off x="175086" y="1436774"/>
            <a:ext cx="5132012" cy="2845169"/>
          </a:xfrm>
          <a:prstGeom prst="rect">
            <a:avLst/>
          </a:prstGeom>
        </p:spPr>
      </p:pic>
      <p:sp>
        <p:nvSpPr>
          <p:cNvPr id="17" name="文本框 16">
            <a:extLst>
              <a:ext uri="{FF2B5EF4-FFF2-40B4-BE49-F238E27FC236}">
                <a16:creationId xmlns:a16="http://schemas.microsoft.com/office/drawing/2014/main" id="{9BAF1099-E1CA-FA48-AA0B-33AF6A84E437}"/>
              </a:ext>
            </a:extLst>
          </p:cNvPr>
          <p:cNvSpPr txBox="1"/>
          <p:nvPr/>
        </p:nvSpPr>
        <p:spPr>
          <a:xfrm>
            <a:off x="5318352" y="1384972"/>
            <a:ext cx="6815958" cy="646331"/>
          </a:xfrm>
          <a:prstGeom prst="rect">
            <a:avLst/>
          </a:prstGeom>
          <a:noFill/>
        </p:spPr>
        <p:txBody>
          <a:bodyPr wrap="square">
            <a:spAutoFit/>
          </a:bodyPr>
          <a:lstStyle/>
          <a:p>
            <a:pPr algn="just"/>
            <a:r>
              <a:rPr lang="zh-CN" altLang="en-US" sz="1200" dirty="0">
                <a:latin typeface="KaiTi" panose="02010609060101010101" pitchFamily="49" charset="-122"/>
                <a:ea typeface="KaiTi" panose="02010609060101010101" pitchFamily="49" charset="-122"/>
                <a:cs typeface="Times New Roman" panose="02020603050405020304" pitchFamily="18" charset="0"/>
              </a:rPr>
              <a:t>如表 </a:t>
            </a:r>
            <a:r>
              <a:rPr lang="en-US" altLang="zh-CN" sz="1200" dirty="0">
                <a:latin typeface="KaiTi" panose="02010609060101010101" pitchFamily="49" charset="-122"/>
                <a:ea typeface="KaiTi" panose="02010609060101010101" pitchFamily="49" charset="-122"/>
                <a:cs typeface="Times New Roman" panose="02020603050405020304" pitchFamily="18" charset="0"/>
              </a:rPr>
              <a:t>2 </a:t>
            </a:r>
            <a:r>
              <a:rPr lang="zh-CN" altLang="en-US" sz="1200" dirty="0">
                <a:latin typeface="KaiTi" panose="02010609060101010101" pitchFamily="49" charset="-122"/>
                <a:ea typeface="KaiTi" panose="02010609060101010101" pitchFamily="49" charset="-122"/>
                <a:cs typeface="Times New Roman" panose="02020603050405020304" pitchFamily="18" charset="0"/>
              </a:rPr>
              <a:t>所示，在相同的提示条件下，</a:t>
            </a:r>
            <a:r>
              <a:rPr lang="en-US" altLang="zh-CN" sz="1200" dirty="0">
                <a:latin typeface="KaiTi" panose="02010609060101010101" pitchFamily="49" charset="-122"/>
                <a:ea typeface="KaiTi" panose="02010609060101010101" pitchFamily="49" charset="-122"/>
                <a:cs typeface="Times New Roman" panose="02020603050405020304" pitchFamily="18" charset="0"/>
              </a:rPr>
              <a:t>LLaMA3 </a:t>
            </a:r>
            <a:r>
              <a:rPr lang="zh-CN" altLang="en-US" sz="1200" dirty="0">
                <a:latin typeface="KaiTi" panose="02010609060101010101" pitchFamily="49" charset="-122"/>
                <a:ea typeface="KaiTi" panose="02010609060101010101" pitchFamily="49" charset="-122"/>
                <a:cs typeface="Times New Roman" panose="02020603050405020304" pitchFamily="18" charset="0"/>
              </a:rPr>
              <a:t>倾向于直接返回答案，而 </a:t>
            </a:r>
            <a:r>
              <a:rPr lang="en-US" altLang="zh-CN" sz="1200" dirty="0">
                <a:latin typeface="KaiTi" panose="02010609060101010101" pitchFamily="49" charset="-122"/>
                <a:ea typeface="KaiTi" panose="02010609060101010101" pitchFamily="49" charset="-122"/>
                <a:cs typeface="Times New Roman" panose="02020603050405020304" pitchFamily="18" charset="0"/>
              </a:rPr>
              <a:t>Qwen2 </a:t>
            </a:r>
            <a:r>
              <a:rPr lang="zh-CN" altLang="en-US" sz="1200" dirty="0">
                <a:latin typeface="KaiTi" panose="02010609060101010101" pitchFamily="49" charset="-122"/>
                <a:ea typeface="KaiTi" panose="02010609060101010101" pitchFamily="49" charset="-122"/>
                <a:cs typeface="Times New Roman" panose="02020603050405020304" pitchFamily="18" charset="0"/>
              </a:rPr>
              <a:t>则倾向于进行分析。响应长度显著影响判断。在我们对 </a:t>
            </a:r>
            <a:r>
              <a:rPr lang="en-US" altLang="zh-CN" sz="1200" dirty="0">
                <a:latin typeface="KaiTi" panose="02010609060101010101" pitchFamily="49" charset="-122"/>
                <a:ea typeface="KaiTi" panose="02010609060101010101" pitchFamily="49" charset="-122"/>
                <a:cs typeface="Times New Roman" panose="02020603050405020304" pitchFamily="18" charset="0"/>
              </a:rPr>
              <a:t>100 </a:t>
            </a:r>
            <a:r>
              <a:rPr lang="zh-CN" altLang="en-US" sz="1200" dirty="0">
                <a:latin typeface="KaiTi" panose="02010609060101010101" pitchFamily="49" charset="-122"/>
                <a:ea typeface="KaiTi" panose="02010609060101010101" pitchFamily="49" charset="-122"/>
                <a:cs typeface="Times New Roman" panose="02020603050405020304" pitchFamily="18" charset="0"/>
              </a:rPr>
              <a:t>个随机选择的 </a:t>
            </a:r>
            <a:r>
              <a:rPr lang="en-US" altLang="zh-CN" sz="1200" dirty="0">
                <a:latin typeface="KaiTi" panose="02010609060101010101" pitchFamily="49" charset="-122"/>
                <a:ea typeface="KaiTi" panose="02010609060101010101" pitchFamily="49" charset="-122"/>
                <a:cs typeface="Times New Roman" panose="02020603050405020304" pitchFamily="18" charset="0"/>
              </a:rPr>
              <a:t>NQ </a:t>
            </a:r>
            <a:r>
              <a:rPr lang="zh-CN" altLang="en-US" sz="1200" dirty="0">
                <a:latin typeface="KaiTi" panose="02010609060101010101" pitchFamily="49" charset="-122"/>
                <a:ea typeface="KaiTi" panose="02010609060101010101" pitchFamily="49" charset="-122"/>
                <a:cs typeface="Times New Roman" panose="02020603050405020304" pitchFamily="18" charset="0"/>
              </a:rPr>
              <a:t>和 </a:t>
            </a:r>
            <a:r>
              <a:rPr lang="en-US" altLang="zh-CN" sz="1200" dirty="0" err="1">
                <a:latin typeface="KaiTi" panose="02010609060101010101" pitchFamily="49" charset="-122"/>
                <a:ea typeface="KaiTi" panose="02010609060101010101" pitchFamily="49" charset="-122"/>
                <a:cs typeface="Times New Roman" panose="02020603050405020304" pitchFamily="18" charset="0"/>
              </a:rPr>
              <a:t>TriviaQA</a:t>
            </a:r>
            <a:r>
              <a:rPr lang="en-US" altLang="zh-CN" sz="1200" dirty="0">
                <a:latin typeface="KaiTi" panose="02010609060101010101" pitchFamily="49" charset="-122"/>
                <a:ea typeface="KaiTi" panose="02010609060101010101" pitchFamily="49" charset="-122"/>
                <a:cs typeface="Times New Roman" panose="02020603050405020304" pitchFamily="18" charset="0"/>
              </a:rPr>
              <a:t> </a:t>
            </a:r>
            <a:r>
              <a:rPr lang="zh-CN" altLang="en-US" sz="1200" dirty="0">
                <a:latin typeface="KaiTi" panose="02010609060101010101" pitchFamily="49" charset="-122"/>
                <a:ea typeface="KaiTi" panose="02010609060101010101" pitchFamily="49" charset="-122"/>
                <a:cs typeface="Times New Roman" panose="02020603050405020304" pitchFamily="18" charset="0"/>
              </a:rPr>
              <a:t>响应的分析中，</a:t>
            </a:r>
            <a:r>
              <a:rPr lang="en-US" altLang="zh-CN" sz="1200" dirty="0">
                <a:latin typeface="KaiTi" panose="02010609060101010101" pitchFamily="49" charset="-122"/>
                <a:ea typeface="KaiTi" panose="02010609060101010101" pitchFamily="49" charset="-122"/>
                <a:cs typeface="Times New Roman" panose="02020603050405020304" pitchFamily="18" charset="0"/>
              </a:rPr>
              <a:t>Blender </a:t>
            </a:r>
            <a:r>
              <a:rPr lang="zh-CN" altLang="en-US" sz="1200" dirty="0">
                <a:latin typeface="KaiTi" panose="02010609060101010101" pitchFamily="49" charset="-122"/>
                <a:ea typeface="KaiTi" panose="02010609060101010101" pitchFamily="49" charset="-122"/>
                <a:cs typeface="Times New Roman" panose="02020603050405020304" pitchFamily="18" charset="0"/>
              </a:rPr>
              <a:t>在约 </a:t>
            </a:r>
            <a:r>
              <a:rPr lang="en-US" altLang="zh-CN" sz="1200" dirty="0">
                <a:latin typeface="KaiTi" panose="02010609060101010101" pitchFamily="49" charset="-122"/>
                <a:ea typeface="KaiTi" panose="02010609060101010101" pitchFamily="49" charset="-122"/>
                <a:cs typeface="Times New Roman" panose="02020603050405020304" pitchFamily="18" charset="0"/>
              </a:rPr>
              <a:t>80% </a:t>
            </a:r>
            <a:r>
              <a:rPr lang="zh-CN" altLang="en-US" sz="1200" dirty="0">
                <a:latin typeface="KaiTi" panose="02010609060101010101" pitchFamily="49" charset="-122"/>
                <a:ea typeface="KaiTi" panose="02010609060101010101" pitchFamily="49" charset="-122"/>
                <a:cs typeface="Times New Roman" panose="02020603050405020304" pitchFamily="18" charset="0"/>
              </a:rPr>
              <a:t>和 </a:t>
            </a:r>
            <a:r>
              <a:rPr lang="en-US" altLang="zh-CN" sz="1200" dirty="0">
                <a:latin typeface="KaiTi" panose="02010609060101010101" pitchFamily="49" charset="-122"/>
                <a:ea typeface="KaiTi" panose="02010609060101010101" pitchFamily="49" charset="-122"/>
                <a:cs typeface="Times New Roman" panose="02020603050405020304" pitchFamily="18" charset="0"/>
              </a:rPr>
              <a:t>70% </a:t>
            </a:r>
            <a:r>
              <a:rPr lang="zh-CN" altLang="en-US" sz="1200" dirty="0">
                <a:latin typeface="KaiTi" panose="02010609060101010101" pitchFamily="49" charset="-122"/>
                <a:ea typeface="KaiTi" panose="02010609060101010101" pitchFamily="49" charset="-122"/>
                <a:cs typeface="Times New Roman" panose="02020603050405020304" pitchFamily="18" charset="0"/>
              </a:rPr>
              <a:t>的情况下分别将较长的响应作为答案，这可能与其训练数据的特征有关。</a:t>
            </a:r>
          </a:p>
        </p:txBody>
      </p:sp>
      <p:pic>
        <p:nvPicPr>
          <p:cNvPr id="18" name="图片 17" descr="手机屏幕截图&#10;&#10;中度可信度描述已自动生成">
            <a:extLst>
              <a:ext uri="{FF2B5EF4-FFF2-40B4-BE49-F238E27FC236}">
                <a16:creationId xmlns:a16="http://schemas.microsoft.com/office/drawing/2014/main" id="{36F65C2F-A23F-7846-83D5-44F007D67F5D}"/>
              </a:ext>
            </a:extLst>
          </p:cNvPr>
          <p:cNvPicPr>
            <a:picLocks noChangeAspect="1"/>
          </p:cNvPicPr>
          <p:nvPr/>
        </p:nvPicPr>
        <p:blipFill>
          <a:blip r:embed="rId5"/>
          <a:stretch>
            <a:fillRect/>
          </a:stretch>
        </p:blipFill>
        <p:spPr>
          <a:xfrm>
            <a:off x="5499743" y="2050532"/>
            <a:ext cx="3984182" cy="1241923"/>
          </a:xfrm>
          <a:prstGeom prst="rect">
            <a:avLst/>
          </a:prstGeom>
        </p:spPr>
      </p:pic>
      <p:sp>
        <p:nvSpPr>
          <p:cNvPr id="23" name="文本框 22">
            <a:extLst>
              <a:ext uri="{FF2B5EF4-FFF2-40B4-BE49-F238E27FC236}">
                <a16:creationId xmlns:a16="http://schemas.microsoft.com/office/drawing/2014/main" id="{56801B62-0C4D-FB40-8E6B-B5578F1E3AF2}"/>
              </a:ext>
            </a:extLst>
          </p:cNvPr>
          <p:cNvSpPr txBox="1"/>
          <p:nvPr/>
        </p:nvSpPr>
        <p:spPr>
          <a:xfrm>
            <a:off x="5372912" y="3531141"/>
            <a:ext cx="6819088" cy="646331"/>
          </a:xfrm>
          <a:prstGeom prst="rect">
            <a:avLst/>
          </a:prstGeom>
          <a:noFill/>
        </p:spPr>
        <p:txBody>
          <a:bodyPr wrap="square">
            <a:spAutoFit/>
          </a:bodyPr>
          <a:lstStyle/>
          <a:p>
            <a:r>
              <a:rPr lang="zh-CN" altLang="en-US" sz="1200" b="1" i="0" dirty="0">
                <a:solidFill>
                  <a:srgbClr val="000000"/>
                </a:solidFill>
                <a:effectLst/>
                <a:latin typeface="KaiTi" panose="02010609060101010101" pitchFamily="49" charset="-122"/>
                <a:ea typeface="KaiTi" panose="02010609060101010101" pitchFamily="49" charset="-122"/>
                <a:cs typeface="Times New Roman" panose="02020603050405020304" pitchFamily="18" charset="0"/>
              </a:rPr>
              <a:t>综上，我们提出了一种策略，通过比较模型在目标任务上的表现和响应风格，评估其集成兼容性，并指导从候选模型池中选择基础模型。理想情况下，性能差距应在 </a:t>
            </a:r>
            <a:r>
              <a:rPr lang="en-US" altLang="zh-CN" sz="1200" b="1" i="0" dirty="0">
                <a:solidFill>
                  <a:srgbClr val="000000"/>
                </a:solidFill>
                <a:effectLst/>
                <a:latin typeface="KaiTi" panose="02010609060101010101" pitchFamily="49" charset="-122"/>
                <a:ea typeface="KaiTi" panose="02010609060101010101" pitchFamily="49" charset="-122"/>
                <a:cs typeface="Times New Roman" panose="02020603050405020304" pitchFamily="18" charset="0"/>
              </a:rPr>
              <a:t>10% </a:t>
            </a:r>
            <a:r>
              <a:rPr lang="zh-CN" altLang="en-US" sz="1200" b="1" i="0" dirty="0">
                <a:solidFill>
                  <a:srgbClr val="000000"/>
                </a:solidFill>
                <a:effectLst/>
                <a:latin typeface="KaiTi" panose="02010609060101010101" pitchFamily="49" charset="-122"/>
                <a:ea typeface="KaiTi" panose="02010609060101010101" pitchFamily="49" charset="-122"/>
                <a:cs typeface="Times New Roman" panose="02020603050405020304" pitchFamily="18" charset="0"/>
              </a:rPr>
              <a:t>以内，且响应长度应合理匹配，以实现有效的集成。</a:t>
            </a:r>
            <a:endParaRPr lang="zh-CN" altLang="en-US" sz="1200" dirty="0">
              <a:effectLst/>
              <a:latin typeface="KaiTi" panose="02010609060101010101" pitchFamily="49" charset="-122"/>
              <a:ea typeface="KaiTi" panose="02010609060101010101" pitchFamily="49" charset="-122"/>
              <a:cs typeface="Times New Roman" panose="02020603050405020304" pitchFamily="18" charset="0"/>
            </a:endParaRPr>
          </a:p>
        </p:txBody>
      </p:sp>
      <p:sp>
        <p:nvSpPr>
          <p:cNvPr id="25" name="文本框 24">
            <a:extLst>
              <a:ext uri="{FF2B5EF4-FFF2-40B4-BE49-F238E27FC236}">
                <a16:creationId xmlns:a16="http://schemas.microsoft.com/office/drawing/2014/main" id="{5DBA3CD7-6D18-DF42-8C68-B9330C2B2ADD}"/>
              </a:ext>
            </a:extLst>
          </p:cNvPr>
          <p:cNvSpPr txBox="1"/>
          <p:nvPr/>
        </p:nvSpPr>
        <p:spPr>
          <a:xfrm>
            <a:off x="9549739" y="2088724"/>
            <a:ext cx="2584571" cy="1384995"/>
          </a:xfrm>
          <a:prstGeom prst="rect">
            <a:avLst/>
          </a:prstGeom>
          <a:noFill/>
        </p:spPr>
        <p:txBody>
          <a:bodyPr wrap="square">
            <a:spAutoFit/>
          </a:bodyPr>
          <a:lstStyle/>
          <a:p>
            <a:r>
              <a:rPr lang="zh-CN" altLang="en-US" sz="1200" b="0" i="0" dirty="0">
                <a:solidFill>
                  <a:srgbClr val="3F3F3F"/>
                </a:solidFill>
                <a:effectLst/>
                <a:latin typeface="KaiTi" panose="02010609060101010101" pitchFamily="49" charset="-122"/>
                <a:ea typeface="KaiTi" panose="02010609060101010101" pitchFamily="49" charset="-122"/>
                <a:cs typeface="Times New Roman" panose="02020603050405020304" pitchFamily="18" charset="0"/>
              </a:rPr>
              <a:t>图 </a:t>
            </a:r>
            <a:r>
              <a:rPr lang="en-US" altLang="zh-CN" sz="1200" b="0" i="0" dirty="0">
                <a:solidFill>
                  <a:srgbClr val="3F3F3F"/>
                </a:solidFill>
                <a:effectLst/>
                <a:latin typeface="KaiTi" panose="02010609060101010101" pitchFamily="49" charset="-122"/>
                <a:ea typeface="KaiTi" panose="02010609060101010101" pitchFamily="49" charset="-122"/>
                <a:cs typeface="Times New Roman" panose="02020603050405020304" pitchFamily="18" charset="0"/>
              </a:rPr>
              <a:t>3 </a:t>
            </a:r>
            <a:r>
              <a:rPr lang="zh-CN" altLang="en-US" sz="1200" b="0" i="0" dirty="0">
                <a:solidFill>
                  <a:srgbClr val="3F3F3F"/>
                </a:solidFill>
                <a:effectLst/>
                <a:latin typeface="KaiTi" panose="02010609060101010101" pitchFamily="49" charset="-122"/>
                <a:ea typeface="KaiTi" panose="02010609060101010101" pitchFamily="49" charset="-122"/>
                <a:cs typeface="Times New Roman" panose="02020603050405020304" pitchFamily="18" charset="0"/>
              </a:rPr>
              <a:t>显示 </a:t>
            </a:r>
            <a:r>
              <a:rPr lang="en-US" altLang="zh-CN" sz="1200" b="0" i="0" dirty="0">
                <a:solidFill>
                  <a:srgbClr val="3F3F3F"/>
                </a:solidFill>
                <a:effectLst/>
                <a:latin typeface="KaiTi" panose="02010609060101010101" pitchFamily="49" charset="-122"/>
                <a:ea typeface="KaiTi" panose="02010609060101010101" pitchFamily="49" charset="-122"/>
                <a:cs typeface="Times New Roman" panose="02020603050405020304" pitchFamily="18" charset="0"/>
              </a:rPr>
              <a:t>LLaMA3 </a:t>
            </a:r>
            <a:r>
              <a:rPr lang="zh-CN" altLang="en-US" sz="1200" b="0" i="0" dirty="0">
                <a:solidFill>
                  <a:srgbClr val="3F3F3F"/>
                </a:solidFill>
                <a:effectLst/>
                <a:latin typeface="KaiTi" panose="02010609060101010101" pitchFamily="49" charset="-122"/>
                <a:ea typeface="KaiTi" panose="02010609060101010101" pitchFamily="49" charset="-122"/>
                <a:cs typeface="Times New Roman" panose="02020603050405020304" pitchFamily="18" charset="0"/>
              </a:rPr>
              <a:t>和 </a:t>
            </a:r>
            <a:r>
              <a:rPr lang="en-US" altLang="zh-CN" sz="1200" b="0" i="0" dirty="0">
                <a:solidFill>
                  <a:srgbClr val="3F3F3F"/>
                </a:solidFill>
                <a:effectLst/>
                <a:latin typeface="KaiTi" panose="02010609060101010101" pitchFamily="49" charset="-122"/>
                <a:ea typeface="KaiTi" panose="02010609060101010101" pitchFamily="49" charset="-122"/>
                <a:cs typeface="Times New Roman" panose="02020603050405020304" pitchFamily="18" charset="0"/>
              </a:rPr>
              <a:t>Qwen2 </a:t>
            </a:r>
            <a:r>
              <a:rPr lang="zh-CN" altLang="en-US" sz="1200" b="0" i="0" dirty="0">
                <a:solidFill>
                  <a:srgbClr val="3F3F3F"/>
                </a:solidFill>
                <a:effectLst/>
                <a:latin typeface="KaiTi" panose="02010609060101010101" pitchFamily="49" charset="-122"/>
                <a:ea typeface="KaiTi" panose="02010609060101010101" pitchFamily="49" charset="-122"/>
                <a:cs typeface="Times New Roman" panose="02020603050405020304" pitchFamily="18" charset="0"/>
              </a:rPr>
              <a:t>在前两个 </a:t>
            </a:r>
            <a:r>
              <a:rPr lang="en-US" altLang="zh-CN" sz="1200" b="0" i="0" dirty="0">
                <a:solidFill>
                  <a:srgbClr val="3F3F3F"/>
                </a:solidFill>
                <a:effectLst/>
                <a:latin typeface="KaiTi" panose="02010609060101010101" pitchFamily="49" charset="-122"/>
                <a:ea typeface="KaiTi" panose="02010609060101010101" pitchFamily="49" charset="-122"/>
                <a:cs typeface="Times New Roman" panose="02020603050405020304" pitchFamily="18" charset="0"/>
              </a:rPr>
              <a:t>token </a:t>
            </a:r>
            <a:r>
              <a:rPr lang="zh-CN" altLang="en-US" sz="1200" b="0" i="0" dirty="0">
                <a:solidFill>
                  <a:srgbClr val="3F3F3F"/>
                </a:solidFill>
                <a:effectLst/>
                <a:latin typeface="KaiTi" panose="02010609060101010101" pitchFamily="49" charset="-122"/>
                <a:ea typeface="KaiTi" panose="02010609060101010101" pitchFamily="49" charset="-122"/>
                <a:cs typeface="Times New Roman" panose="02020603050405020304" pitchFamily="18" charset="0"/>
              </a:rPr>
              <a:t>的概率分布存在明显差异。直接对概率进行平均可能导致分布过于平滑，这并不合适。</a:t>
            </a:r>
            <a:r>
              <a:rPr lang="zh-CN" altLang="en-US" sz="1200" b="1" i="0" dirty="0">
                <a:solidFill>
                  <a:srgbClr val="000000"/>
                </a:solidFill>
                <a:effectLst/>
                <a:latin typeface="KaiTi" panose="02010609060101010101" pitchFamily="49" charset="-122"/>
                <a:ea typeface="KaiTi" panose="02010609060101010101" pitchFamily="49" charset="-122"/>
                <a:cs typeface="Times New Roman" panose="02020603050405020304" pitchFamily="18" charset="0"/>
              </a:rPr>
              <a:t>这一现象的根本原因可能是 </a:t>
            </a:r>
            <a:r>
              <a:rPr lang="en-US" altLang="zh-CN" sz="1200" b="1" i="0" dirty="0">
                <a:solidFill>
                  <a:srgbClr val="000000"/>
                </a:solidFill>
                <a:effectLst/>
                <a:latin typeface="KaiTi" panose="02010609060101010101" pitchFamily="49" charset="-122"/>
                <a:ea typeface="KaiTi" panose="02010609060101010101" pitchFamily="49" charset="-122"/>
                <a:cs typeface="Times New Roman" panose="02020603050405020304" pitchFamily="18" charset="0"/>
              </a:rPr>
              <a:t>LLM </a:t>
            </a:r>
            <a:r>
              <a:rPr lang="zh-CN" altLang="en-US" sz="1200" b="1" i="0" dirty="0">
                <a:solidFill>
                  <a:srgbClr val="000000"/>
                </a:solidFill>
                <a:effectLst/>
                <a:latin typeface="KaiTi" panose="02010609060101010101" pitchFamily="49" charset="-122"/>
                <a:ea typeface="KaiTi" panose="02010609060101010101" pitchFamily="49" charset="-122"/>
                <a:cs typeface="Times New Roman" panose="02020603050405020304" pitchFamily="18" charset="0"/>
              </a:rPr>
              <a:t>训练数据的差异。因此，在特定任务中需谨慎。</a:t>
            </a:r>
            <a:endParaRPr lang="zh-CN" altLang="en-US" sz="1200" dirty="0">
              <a:effectLst/>
              <a:latin typeface="KaiTi" panose="02010609060101010101" pitchFamily="49" charset="-122"/>
              <a:ea typeface="KaiTi" panose="02010609060101010101" pitchFamily="49" charset="-122"/>
              <a:cs typeface="Times New Roman" panose="02020603050405020304" pitchFamily="18" charset="0"/>
            </a:endParaRPr>
          </a:p>
        </p:txBody>
      </p:sp>
      <p:sp>
        <p:nvSpPr>
          <p:cNvPr id="27" name="文本框 26">
            <a:extLst>
              <a:ext uri="{FF2B5EF4-FFF2-40B4-BE49-F238E27FC236}">
                <a16:creationId xmlns:a16="http://schemas.microsoft.com/office/drawing/2014/main" id="{A217D5D3-1200-044B-B56A-4EEDA248A710}"/>
              </a:ext>
            </a:extLst>
          </p:cNvPr>
          <p:cNvSpPr txBox="1"/>
          <p:nvPr/>
        </p:nvSpPr>
        <p:spPr>
          <a:xfrm>
            <a:off x="218841" y="4554877"/>
            <a:ext cx="6814456" cy="2123658"/>
          </a:xfrm>
          <a:prstGeom prst="rect">
            <a:avLst/>
          </a:prstGeom>
          <a:noFill/>
        </p:spPr>
        <p:txBody>
          <a:bodyPr wrap="square">
            <a:spAutoFit/>
          </a:bodyPr>
          <a:lstStyle/>
          <a:p>
            <a:r>
              <a:rPr lang="zh-CN" altLang="en-US" sz="1200" b="0" i="0" dirty="0">
                <a:solidFill>
                  <a:srgbClr val="3F3F3F"/>
                </a:solidFill>
                <a:effectLst/>
                <a:latin typeface="KaiTi" panose="02010609060101010101" pitchFamily="49" charset="-122"/>
                <a:ea typeface="KaiTi" panose="02010609060101010101" pitchFamily="49" charset="-122"/>
              </a:rPr>
              <a:t>给定一组基础模型（</a:t>
            </a:r>
            <a:r>
              <a:rPr lang="en-US" altLang="zh-CN" sz="1200" b="0" i="0" dirty="0">
                <a:solidFill>
                  <a:srgbClr val="3F3F3F"/>
                </a:solidFill>
                <a:effectLst/>
                <a:latin typeface="KaiTi" panose="02010609060101010101" pitchFamily="49" charset="-122"/>
                <a:ea typeface="KaiTi" panose="02010609060101010101" pitchFamily="49" charset="-122"/>
              </a:rPr>
              <a:t>LLMs</a:t>
            </a:r>
            <a:r>
              <a:rPr lang="zh-CN" altLang="en-US" sz="1200" b="0" i="0" dirty="0">
                <a:solidFill>
                  <a:srgbClr val="3F3F3F"/>
                </a:solidFill>
                <a:effectLst/>
                <a:latin typeface="KaiTi" panose="02010609060101010101" pitchFamily="49" charset="-122"/>
                <a:ea typeface="KaiTi" panose="02010609060101010101" pitchFamily="49" charset="-122"/>
              </a:rPr>
              <a:t>），每个模型都有独立的分词器和词汇表。对于输入的文本提示，每个模型生成一个概率分布，表示下一个可能的词元及其概率。</a:t>
            </a:r>
            <a:endParaRPr lang="zh-CN" altLang="en-US" sz="1200" dirty="0">
              <a:effectLst/>
              <a:latin typeface="KaiTi" panose="02010609060101010101" pitchFamily="49" charset="-122"/>
              <a:ea typeface="KaiTi" panose="02010609060101010101" pitchFamily="49" charset="-122"/>
            </a:endParaRPr>
          </a:p>
          <a:p>
            <a:r>
              <a:rPr lang="en-US" altLang="zh-CN" sz="1200" b="1" i="0" dirty="0">
                <a:solidFill>
                  <a:srgbClr val="000000"/>
                </a:solidFill>
                <a:effectLst/>
                <a:latin typeface="KaiTi" panose="02010609060101010101" pitchFamily="49" charset="-122"/>
                <a:ea typeface="KaiTi" panose="02010609060101010101" pitchFamily="49" charset="-122"/>
              </a:rPr>
              <a:t>1. Top-k </a:t>
            </a:r>
            <a:r>
              <a:rPr lang="zh-CN" altLang="en-US" sz="1200" b="1" i="0" dirty="0">
                <a:solidFill>
                  <a:srgbClr val="000000"/>
                </a:solidFill>
                <a:effectLst/>
                <a:latin typeface="KaiTi" panose="02010609060101010101" pitchFamily="49" charset="-122"/>
                <a:ea typeface="KaiTi" panose="02010609060101010101" pitchFamily="49" charset="-122"/>
              </a:rPr>
              <a:t>候选词元提取：</a:t>
            </a:r>
            <a:r>
              <a:rPr lang="zh-CN" altLang="en-US" sz="1200" b="0" i="0" dirty="0">
                <a:solidFill>
                  <a:srgbClr val="3F3F3F"/>
                </a:solidFill>
                <a:effectLst/>
                <a:latin typeface="KaiTi" panose="02010609060101010101" pitchFamily="49" charset="-122"/>
                <a:ea typeface="KaiTi" panose="02010609060101010101" pitchFamily="49" charset="-122"/>
              </a:rPr>
              <a:t>提取每个模型概率分布中前 </a:t>
            </a:r>
            <a:r>
              <a:rPr lang="en-US" altLang="zh-CN" sz="1200" b="0" i="0" dirty="0">
                <a:solidFill>
                  <a:srgbClr val="3F3F3F"/>
                </a:solidFill>
                <a:effectLst/>
                <a:latin typeface="KaiTi" panose="02010609060101010101" pitchFamily="49" charset="-122"/>
                <a:ea typeface="KaiTi" panose="02010609060101010101" pitchFamily="49" charset="-122"/>
              </a:rPr>
              <a:t>k </a:t>
            </a:r>
            <a:r>
              <a:rPr lang="zh-CN" altLang="en-US" sz="1200" b="0" i="0" dirty="0">
                <a:solidFill>
                  <a:srgbClr val="3F3F3F"/>
                </a:solidFill>
                <a:effectLst/>
                <a:latin typeface="KaiTi" panose="02010609060101010101" pitchFamily="49" charset="-122"/>
                <a:ea typeface="KaiTi" panose="02010609060101010101" pitchFamily="49" charset="-122"/>
              </a:rPr>
              <a:t>个最高概率的词元，并记录其概率。</a:t>
            </a:r>
            <a:endParaRPr lang="zh-CN" altLang="en-US" sz="1200" dirty="0">
              <a:effectLst/>
              <a:latin typeface="KaiTi" panose="02010609060101010101" pitchFamily="49" charset="-122"/>
              <a:ea typeface="KaiTi" panose="02010609060101010101" pitchFamily="49" charset="-122"/>
            </a:endParaRPr>
          </a:p>
          <a:p>
            <a:r>
              <a:rPr lang="en-US" altLang="zh-CN" sz="1200" b="1" i="0" dirty="0">
                <a:solidFill>
                  <a:srgbClr val="000000"/>
                </a:solidFill>
                <a:effectLst/>
                <a:latin typeface="KaiTi" panose="02010609060101010101" pitchFamily="49" charset="-122"/>
                <a:ea typeface="KaiTi" panose="02010609060101010101" pitchFamily="49" charset="-122"/>
              </a:rPr>
              <a:t>2. </a:t>
            </a:r>
            <a:r>
              <a:rPr lang="zh-CN" altLang="en-US" sz="1200" b="1" i="0" dirty="0">
                <a:solidFill>
                  <a:srgbClr val="000000"/>
                </a:solidFill>
                <a:effectLst/>
                <a:latin typeface="KaiTi" panose="02010609060101010101" pitchFamily="49" charset="-122"/>
                <a:ea typeface="KaiTi" panose="02010609060101010101" pitchFamily="49" charset="-122"/>
              </a:rPr>
              <a:t>联合集合构建与对齐：</a:t>
            </a:r>
            <a:r>
              <a:rPr lang="zh-CN" altLang="en-US" sz="1200" b="0" i="0" dirty="0">
                <a:solidFill>
                  <a:srgbClr val="3F3F3F"/>
                </a:solidFill>
                <a:effectLst/>
                <a:latin typeface="KaiTi" panose="02010609060101010101" pitchFamily="49" charset="-122"/>
                <a:ea typeface="KaiTi" panose="02010609060101010101" pitchFamily="49" charset="-122"/>
              </a:rPr>
              <a:t>将所有模型的 </a:t>
            </a:r>
            <a:r>
              <a:rPr lang="en-US" altLang="zh-CN" sz="1200" b="0" i="0" dirty="0">
                <a:solidFill>
                  <a:srgbClr val="3F3F3F"/>
                </a:solidFill>
                <a:effectLst/>
                <a:latin typeface="KaiTi" panose="02010609060101010101" pitchFamily="49" charset="-122"/>
                <a:ea typeface="KaiTi" panose="02010609060101010101" pitchFamily="49" charset="-122"/>
              </a:rPr>
              <a:t>Top-k </a:t>
            </a:r>
            <a:r>
              <a:rPr lang="zh-CN" altLang="en-US" sz="1200" b="0" i="0" dirty="0">
                <a:solidFill>
                  <a:srgbClr val="3F3F3F"/>
                </a:solidFill>
                <a:effectLst/>
                <a:latin typeface="KaiTi" panose="02010609060101010101" pitchFamily="49" charset="-122"/>
                <a:ea typeface="KaiTi" panose="02010609060101010101" pitchFamily="49" charset="-122"/>
              </a:rPr>
              <a:t>词元合并成一个联合集合，并根据以下规则更新概率分布：</a:t>
            </a:r>
            <a:endParaRPr lang="zh-CN" altLang="en-US" sz="1200" dirty="0">
              <a:effectLst/>
              <a:latin typeface="KaiTi" panose="02010609060101010101" pitchFamily="49" charset="-122"/>
              <a:ea typeface="KaiTi" panose="02010609060101010101" pitchFamily="49" charset="-122"/>
            </a:endParaRPr>
          </a:p>
          <a:p>
            <a:pPr>
              <a:buFont typeface="Arial" panose="020B0604020202020204" pitchFamily="34" charset="0"/>
              <a:buChar char="•"/>
            </a:pPr>
            <a:r>
              <a:rPr lang="zh-CN" altLang="en-US" sz="1200" b="0" i="0" dirty="0">
                <a:solidFill>
                  <a:srgbClr val="3F3F3F"/>
                </a:solidFill>
                <a:effectLst/>
                <a:latin typeface="KaiTi" panose="02010609060101010101" pitchFamily="49" charset="-122"/>
                <a:ea typeface="KaiTi" panose="02010609060101010101" pitchFamily="49" charset="-122"/>
              </a:rPr>
              <a:t>如果词元同时在联合集合和某模型的 </a:t>
            </a:r>
            <a:r>
              <a:rPr lang="en-US" altLang="zh-CN" sz="1200" b="0" i="0" dirty="0">
                <a:solidFill>
                  <a:srgbClr val="3F3F3F"/>
                </a:solidFill>
                <a:effectLst/>
                <a:latin typeface="KaiTi" panose="02010609060101010101" pitchFamily="49" charset="-122"/>
                <a:ea typeface="KaiTi" panose="02010609060101010101" pitchFamily="49" charset="-122"/>
              </a:rPr>
              <a:t>Top-k </a:t>
            </a:r>
            <a:r>
              <a:rPr lang="zh-CN" altLang="en-US" sz="1200" b="0" i="0" dirty="0">
                <a:solidFill>
                  <a:srgbClr val="3F3F3F"/>
                </a:solidFill>
                <a:effectLst/>
                <a:latin typeface="KaiTi" panose="02010609060101010101" pitchFamily="49" charset="-122"/>
                <a:ea typeface="KaiTi" panose="02010609060101010101" pitchFamily="49" charset="-122"/>
              </a:rPr>
              <a:t>中，则保留其原始概率。</a:t>
            </a:r>
            <a:endParaRPr lang="zh-CN" altLang="en-US" sz="1200" dirty="0">
              <a:effectLst/>
              <a:latin typeface="KaiTi" panose="02010609060101010101" pitchFamily="49" charset="-122"/>
              <a:ea typeface="KaiTi" panose="02010609060101010101" pitchFamily="49" charset="-122"/>
            </a:endParaRPr>
          </a:p>
          <a:p>
            <a:pPr>
              <a:buFont typeface="Arial" panose="020B0604020202020204" pitchFamily="34" charset="0"/>
              <a:buChar char="•"/>
            </a:pPr>
            <a:r>
              <a:rPr lang="zh-CN" altLang="en-US" sz="1200" b="0" i="0" dirty="0">
                <a:solidFill>
                  <a:srgbClr val="3F3F3F"/>
                </a:solidFill>
                <a:effectLst/>
                <a:latin typeface="KaiTi" panose="02010609060101010101" pitchFamily="49" charset="-122"/>
                <a:ea typeface="KaiTi" panose="02010609060101010101" pitchFamily="49" charset="-122"/>
              </a:rPr>
              <a:t>如果词元在联合集合中但不在某模型的 </a:t>
            </a:r>
            <a:r>
              <a:rPr lang="en-US" altLang="zh-CN" sz="1200" b="0" i="0" dirty="0">
                <a:solidFill>
                  <a:srgbClr val="3F3F3F"/>
                </a:solidFill>
                <a:effectLst/>
                <a:latin typeface="KaiTi" panose="02010609060101010101" pitchFamily="49" charset="-122"/>
                <a:ea typeface="KaiTi" panose="02010609060101010101" pitchFamily="49" charset="-122"/>
              </a:rPr>
              <a:t>Top-k </a:t>
            </a:r>
            <a:r>
              <a:rPr lang="zh-CN" altLang="en-US" sz="1200" b="0" i="0" dirty="0">
                <a:solidFill>
                  <a:srgbClr val="3F3F3F"/>
                </a:solidFill>
                <a:effectLst/>
                <a:latin typeface="KaiTi" panose="02010609060101010101" pitchFamily="49" charset="-122"/>
                <a:ea typeface="KaiTi" panose="02010609060101010101" pitchFamily="49" charset="-122"/>
              </a:rPr>
              <a:t>中且在该模型词汇表中，则添加并更新其概率。</a:t>
            </a:r>
            <a:endParaRPr lang="zh-CN" altLang="en-US" sz="1200" dirty="0">
              <a:effectLst/>
              <a:latin typeface="KaiTi" panose="02010609060101010101" pitchFamily="49" charset="-122"/>
              <a:ea typeface="KaiTi" panose="02010609060101010101" pitchFamily="49" charset="-122"/>
            </a:endParaRPr>
          </a:p>
          <a:p>
            <a:pPr>
              <a:buFont typeface="Arial" panose="020B0604020202020204" pitchFamily="34" charset="0"/>
              <a:buChar char="•"/>
            </a:pPr>
            <a:r>
              <a:rPr lang="zh-CN" altLang="en-US" sz="1200" b="0" i="0" dirty="0">
                <a:solidFill>
                  <a:srgbClr val="3F3F3F"/>
                </a:solidFill>
                <a:effectLst/>
                <a:latin typeface="KaiTi" panose="02010609060101010101" pitchFamily="49" charset="-122"/>
                <a:ea typeface="KaiTi" panose="02010609060101010101" pitchFamily="49" charset="-122"/>
              </a:rPr>
              <a:t>如果词元不在某模型的词汇表中，则用该模型的分词器对其分词，并更新 </a:t>
            </a:r>
            <a:r>
              <a:rPr lang="en-US" altLang="zh-CN" sz="1200" b="0" i="0" dirty="0">
                <a:solidFill>
                  <a:srgbClr val="3F3F3F"/>
                </a:solidFill>
                <a:effectLst/>
                <a:latin typeface="KaiTi" panose="02010609060101010101" pitchFamily="49" charset="-122"/>
                <a:ea typeface="KaiTi" panose="02010609060101010101" pitchFamily="49" charset="-122"/>
              </a:rPr>
              <a:t>Top-k </a:t>
            </a:r>
            <a:r>
              <a:rPr lang="zh-CN" altLang="en-US" sz="1200" b="0" i="0" dirty="0">
                <a:solidFill>
                  <a:srgbClr val="3F3F3F"/>
                </a:solidFill>
                <a:effectLst/>
                <a:latin typeface="KaiTi" panose="02010609060101010101" pitchFamily="49" charset="-122"/>
                <a:ea typeface="KaiTi" panose="02010609060101010101" pitchFamily="49" charset="-122"/>
              </a:rPr>
              <a:t>词元。</a:t>
            </a:r>
            <a:endParaRPr lang="zh-CN" altLang="en-US" sz="1200" dirty="0">
              <a:effectLst/>
              <a:latin typeface="KaiTi" panose="02010609060101010101" pitchFamily="49" charset="-122"/>
              <a:ea typeface="KaiTi" panose="02010609060101010101" pitchFamily="49" charset="-122"/>
            </a:endParaRPr>
          </a:p>
          <a:p>
            <a:r>
              <a:rPr lang="en-US" altLang="zh-CN" sz="1200" b="1" i="0" dirty="0">
                <a:solidFill>
                  <a:srgbClr val="000000"/>
                </a:solidFill>
                <a:effectLst/>
                <a:latin typeface="KaiTi" panose="02010609060101010101" pitchFamily="49" charset="-122"/>
                <a:ea typeface="KaiTi" panose="02010609060101010101" pitchFamily="49" charset="-122"/>
              </a:rPr>
              <a:t>3. </a:t>
            </a:r>
            <a:r>
              <a:rPr lang="zh-CN" altLang="en-US" sz="1200" b="1" i="0" dirty="0">
                <a:solidFill>
                  <a:srgbClr val="000000"/>
                </a:solidFill>
                <a:effectLst/>
                <a:latin typeface="KaiTi" panose="02010609060101010101" pitchFamily="49" charset="-122"/>
                <a:ea typeface="KaiTi" panose="02010609060101010101" pitchFamily="49" charset="-122"/>
              </a:rPr>
              <a:t>概率聚合与下一步预测：</a:t>
            </a:r>
            <a:r>
              <a:rPr lang="zh-CN" altLang="en-US" sz="1200" b="0" i="0" dirty="0">
                <a:solidFill>
                  <a:srgbClr val="3F3F3F"/>
                </a:solidFill>
                <a:effectLst/>
                <a:latin typeface="KaiTi" panose="02010609060101010101" pitchFamily="49" charset="-122"/>
                <a:ea typeface="KaiTi" panose="02010609060101010101" pitchFamily="49" charset="-122"/>
              </a:rPr>
              <a:t>对更新后的 </a:t>
            </a:r>
            <a:r>
              <a:rPr lang="en-US" altLang="zh-CN" sz="1200" b="0" i="0" dirty="0">
                <a:solidFill>
                  <a:srgbClr val="3F3F3F"/>
                </a:solidFill>
                <a:effectLst/>
                <a:latin typeface="KaiTi" panose="02010609060101010101" pitchFamily="49" charset="-122"/>
                <a:ea typeface="KaiTi" panose="02010609060101010101" pitchFamily="49" charset="-122"/>
              </a:rPr>
              <a:t>Top-k </a:t>
            </a:r>
            <a:r>
              <a:rPr lang="zh-CN" altLang="en-US" sz="1200" b="0" i="0" dirty="0">
                <a:solidFill>
                  <a:srgbClr val="3F3F3F"/>
                </a:solidFill>
                <a:effectLst/>
                <a:latin typeface="KaiTi" panose="02010609060101010101" pitchFamily="49" charset="-122"/>
                <a:ea typeface="KaiTi" panose="02010609060101010101" pitchFamily="49" charset="-122"/>
              </a:rPr>
              <a:t>词元进行归一化处理，计算所有模型的平均概率。然后，使用贪婪策略从联合集合中选择下一个词元，添加到输入文本中，重复此过程直到满足停止条件。</a:t>
            </a:r>
            <a:endParaRPr lang="zh-CN" altLang="en-US" sz="1200" dirty="0">
              <a:effectLst/>
              <a:latin typeface="KaiTi" panose="02010609060101010101" pitchFamily="49" charset="-122"/>
              <a:ea typeface="KaiTi" panose="02010609060101010101" pitchFamily="49" charset="-122"/>
            </a:endParaRPr>
          </a:p>
        </p:txBody>
      </p:sp>
      <p:pic>
        <p:nvPicPr>
          <p:cNvPr id="29" name="图片 28" descr="图形用户界面, 文本, 应用程序&#10;&#10;描述已自动生成">
            <a:extLst>
              <a:ext uri="{FF2B5EF4-FFF2-40B4-BE49-F238E27FC236}">
                <a16:creationId xmlns:a16="http://schemas.microsoft.com/office/drawing/2014/main" id="{DA30515F-C9FE-4D47-89E3-52B5FE10FBE2}"/>
              </a:ext>
            </a:extLst>
          </p:cNvPr>
          <p:cNvPicPr>
            <a:picLocks noChangeAspect="1"/>
          </p:cNvPicPr>
          <p:nvPr/>
        </p:nvPicPr>
        <p:blipFill>
          <a:blip r:embed="rId6"/>
          <a:stretch>
            <a:fillRect/>
          </a:stretch>
        </p:blipFill>
        <p:spPr>
          <a:xfrm>
            <a:off x="7051569" y="4056618"/>
            <a:ext cx="5132012" cy="2757658"/>
          </a:xfrm>
          <a:prstGeom prst="rect">
            <a:avLst/>
          </a:prstGeom>
        </p:spPr>
      </p:pic>
      <p:sp>
        <p:nvSpPr>
          <p:cNvPr id="30" name="文本框 29">
            <a:extLst>
              <a:ext uri="{FF2B5EF4-FFF2-40B4-BE49-F238E27FC236}">
                <a16:creationId xmlns:a16="http://schemas.microsoft.com/office/drawing/2014/main" id="{BCFC9978-CB95-BD4B-969F-79A5FFEE26D7}"/>
              </a:ext>
            </a:extLst>
          </p:cNvPr>
          <p:cNvSpPr txBox="1"/>
          <p:nvPr/>
        </p:nvSpPr>
        <p:spPr>
          <a:xfrm>
            <a:off x="29666" y="4135341"/>
            <a:ext cx="1877597" cy="461665"/>
          </a:xfrm>
          <a:prstGeom prst="rect">
            <a:avLst/>
          </a:prstGeom>
          <a:noFill/>
        </p:spPr>
        <p:txBody>
          <a:bodyPr wrap="square">
            <a:spAutoFit/>
          </a:bodyPr>
          <a:lstStyle/>
          <a:p>
            <a:r>
              <a:rPr lang="zh-CN" altLang="en-US" sz="2400" b="1" dirty="0">
                <a:highlight>
                  <a:srgbClr val="F2E5EF"/>
                </a:highlight>
                <a:latin typeface="KaiTi" panose="02010609060101010101" pitchFamily="49" charset="-122"/>
                <a:ea typeface="KaiTi" panose="02010609060101010101" pitchFamily="49" charset="-122"/>
              </a:rPr>
              <a:t>核心方法</a:t>
            </a:r>
          </a:p>
        </p:txBody>
      </p:sp>
    </p:spTree>
    <p:extLst>
      <p:ext uri="{BB962C8B-B14F-4D97-AF65-F5344CB8AC3E}">
        <p14:creationId xmlns:p14="http://schemas.microsoft.com/office/powerpoint/2010/main" val="42473272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文字图案&#10;&#10;中度可信度描述已自动生成">
            <a:extLst>
              <a:ext uri="{FF2B5EF4-FFF2-40B4-BE49-F238E27FC236}">
                <a16:creationId xmlns:a16="http://schemas.microsoft.com/office/drawing/2014/main" id="{5C7C22B2-0BC4-AD44-B6CC-5A87CB5D736F}"/>
              </a:ext>
            </a:extLst>
          </p:cNvPr>
          <p:cNvPicPr>
            <a:picLocks noChangeAspect="1"/>
          </p:cNvPicPr>
          <p:nvPr/>
        </p:nvPicPr>
        <p:blipFill>
          <a:blip r:embed="rId2"/>
          <a:stretch>
            <a:fillRect/>
          </a:stretch>
        </p:blipFill>
        <p:spPr>
          <a:xfrm>
            <a:off x="10447282" y="0"/>
            <a:ext cx="1744717" cy="979949"/>
          </a:xfrm>
          <a:prstGeom prst="rect">
            <a:avLst/>
          </a:prstGeom>
        </p:spPr>
      </p:pic>
      <p:sp>
        <p:nvSpPr>
          <p:cNvPr id="10" name="圆角矩形 9">
            <a:extLst>
              <a:ext uri="{FF2B5EF4-FFF2-40B4-BE49-F238E27FC236}">
                <a16:creationId xmlns:a16="http://schemas.microsoft.com/office/drawing/2014/main" id="{90D38BBE-B5B1-594F-B8BC-B390D9FCB90B}"/>
              </a:ext>
            </a:extLst>
          </p:cNvPr>
          <p:cNvSpPr/>
          <p:nvPr/>
        </p:nvSpPr>
        <p:spPr>
          <a:xfrm>
            <a:off x="-1" y="94547"/>
            <a:ext cx="10265230" cy="592677"/>
          </a:xfrm>
          <a:prstGeom prst="roundRect">
            <a:avLst/>
          </a:prstGeom>
          <a:solidFill>
            <a:srgbClr val="F2E5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800" b="1" dirty="0">
              <a:solidFill>
                <a:schemeClr val="tx1"/>
              </a:solidFill>
              <a:latin typeface="KaiTi" panose="02010609060101010101" pitchFamily="49" charset="-122"/>
              <a:ea typeface="KaiTi" panose="02010609060101010101" pitchFamily="49" charset="-122"/>
            </a:endParaRPr>
          </a:p>
        </p:txBody>
      </p:sp>
      <p:sp>
        <p:nvSpPr>
          <p:cNvPr id="24" name="文本框 23">
            <a:extLst>
              <a:ext uri="{FF2B5EF4-FFF2-40B4-BE49-F238E27FC236}">
                <a16:creationId xmlns:a16="http://schemas.microsoft.com/office/drawing/2014/main" id="{0DA72D03-6E90-3543-8186-D412AD50469A}"/>
              </a:ext>
            </a:extLst>
          </p:cNvPr>
          <p:cNvSpPr txBox="1"/>
          <p:nvPr/>
        </p:nvSpPr>
        <p:spPr>
          <a:xfrm>
            <a:off x="-274019" y="219315"/>
            <a:ext cx="10815144" cy="307777"/>
          </a:xfrm>
          <a:prstGeom prst="rect">
            <a:avLst/>
          </a:prstGeom>
          <a:noFill/>
        </p:spPr>
        <p:txBody>
          <a:bodyPr wrap="square">
            <a:spAutoFit/>
          </a:bodyPr>
          <a:lstStyle/>
          <a:p>
            <a:pPr algn="ctr"/>
            <a:r>
              <a:rPr lang="en-US" altLang="zh-CN" sz="1400" b="1" dirty="0" err="1">
                <a:latin typeface="Times New Roman" panose="02020603050405020304" pitchFamily="18" charset="0"/>
                <a:cs typeface="Times New Roman" panose="02020603050405020304" pitchFamily="18" charset="0"/>
              </a:rPr>
              <a:t>UniTE</a:t>
            </a:r>
            <a:r>
              <a:rPr lang="en-US" altLang="zh-CN" sz="1400" b="1" dirty="0">
                <a:latin typeface="Times New Roman" panose="02020603050405020304" pitchFamily="18" charset="0"/>
                <a:cs typeface="Times New Roman" panose="02020603050405020304" pitchFamily="18" charset="0"/>
              </a:rPr>
              <a:t>: DETERMINE-THEN-ENSEMBLE: NECESSITY OF TOP-K UNION FOR LARGE LANGUAGE MODEL ENSEMBLING</a:t>
            </a:r>
            <a:endParaRPr lang="en-HK" altLang="zh-CN" sz="1400" b="1" dirty="0">
              <a:latin typeface="Times New Roman" panose="02020603050405020304" pitchFamily="18" charset="0"/>
              <a:cs typeface="Times New Roman" panose="02020603050405020304" pitchFamily="18" charset="0"/>
            </a:endParaRPr>
          </a:p>
        </p:txBody>
      </p:sp>
      <p:sp>
        <p:nvSpPr>
          <p:cNvPr id="7" name="圆角矩形 6">
            <a:extLst>
              <a:ext uri="{FF2B5EF4-FFF2-40B4-BE49-F238E27FC236}">
                <a16:creationId xmlns:a16="http://schemas.microsoft.com/office/drawing/2014/main" id="{DBCE4BDE-9166-6B46-BDB2-158B43A9237D}"/>
              </a:ext>
            </a:extLst>
          </p:cNvPr>
          <p:cNvSpPr/>
          <p:nvPr/>
        </p:nvSpPr>
        <p:spPr>
          <a:xfrm>
            <a:off x="186340" y="838381"/>
            <a:ext cx="3734020" cy="592677"/>
          </a:xfrm>
          <a:prstGeom prst="roundRect">
            <a:avLst/>
          </a:prstGeom>
          <a:noFill/>
          <a:ln>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6" name="图片 5" descr="文本, 信件&#10;&#10;描述已自动生成">
            <a:extLst>
              <a:ext uri="{FF2B5EF4-FFF2-40B4-BE49-F238E27FC236}">
                <a16:creationId xmlns:a16="http://schemas.microsoft.com/office/drawing/2014/main" id="{29E53A07-141E-B74A-9849-749BD4834AAC}"/>
              </a:ext>
            </a:extLst>
          </p:cNvPr>
          <p:cNvPicPr>
            <a:picLocks noChangeAspect="1"/>
          </p:cNvPicPr>
          <p:nvPr/>
        </p:nvPicPr>
        <p:blipFill>
          <a:blip r:embed="rId3"/>
          <a:stretch>
            <a:fillRect/>
          </a:stretch>
        </p:blipFill>
        <p:spPr>
          <a:xfrm>
            <a:off x="381502" y="883511"/>
            <a:ext cx="3244567" cy="502415"/>
          </a:xfrm>
          <a:prstGeom prst="rect">
            <a:avLst/>
          </a:prstGeom>
        </p:spPr>
      </p:pic>
      <p:sp>
        <p:nvSpPr>
          <p:cNvPr id="19" name="文本框 18">
            <a:extLst>
              <a:ext uri="{FF2B5EF4-FFF2-40B4-BE49-F238E27FC236}">
                <a16:creationId xmlns:a16="http://schemas.microsoft.com/office/drawing/2014/main" id="{AF7C6F45-1A23-2443-842A-B5B1F4F0F931}"/>
              </a:ext>
            </a:extLst>
          </p:cNvPr>
          <p:cNvSpPr txBox="1"/>
          <p:nvPr/>
        </p:nvSpPr>
        <p:spPr>
          <a:xfrm>
            <a:off x="4109546" y="835594"/>
            <a:ext cx="1877597" cy="400110"/>
          </a:xfrm>
          <a:prstGeom prst="rect">
            <a:avLst/>
          </a:prstGeom>
          <a:noFill/>
        </p:spPr>
        <p:txBody>
          <a:bodyPr wrap="square">
            <a:spAutoFit/>
          </a:bodyPr>
          <a:lstStyle/>
          <a:p>
            <a:r>
              <a:rPr lang="zh-CN" altLang="en-US" sz="2000" b="1" dirty="0">
                <a:highlight>
                  <a:srgbClr val="F2E5EF"/>
                </a:highlight>
                <a:latin typeface="KaiTi" panose="02010609060101010101" pitchFamily="49" charset="-122"/>
                <a:ea typeface="KaiTi" panose="02010609060101010101" pitchFamily="49" charset="-122"/>
              </a:rPr>
              <a:t>实验结果</a:t>
            </a:r>
          </a:p>
        </p:txBody>
      </p:sp>
      <p:pic>
        <p:nvPicPr>
          <p:cNvPr id="4" name="图片 3" descr="表格&#10;&#10;描述已自动生成">
            <a:extLst>
              <a:ext uri="{FF2B5EF4-FFF2-40B4-BE49-F238E27FC236}">
                <a16:creationId xmlns:a16="http://schemas.microsoft.com/office/drawing/2014/main" id="{D7EC753B-7926-A249-87E9-59FA69435B04}"/>
              </a:ext>
            </a:extLst>
          </p:cNvPr>
          <p:cNvPicPr>
            <a:picLocks noChangeAspect="1"/>
          </p:cNvPicPr>
          <p:nvPr/>
        </p:nvPicPr>
        <p:blipFill>
          <a:blip r:embed="rId4"/>
          <a:stretch>
            <a:fillRect/>
          </a:stretch>
        </p:blipFill>
        <p:spPr>
          <a:xfrm>
            <a:off x="186340" y="1640766"/>
            <a:ext cx="6281719" cy="1937353"/>
          </a:xfrm>
          <a:prstGeom prst="rect">
            <a:avLst/>
          </a:prstGeom>
        </p:spPr>
      </p:pic>
      <p:pic>
        <p:nvPicPr>
          <p:cNvPr id="11" name="图片 10" descr="表格&#10;&#10;描述已自动生成">
            <a:extLst>
              <a:ext uri="{FF2B5EF4-FFF2-40B4-BE49-F238E27FC236}">
                <a16:creationId xmlns:a16="http://schemas.microsoft.com/office/drawing/2014/main" id="{915F644B-A87F-724B-BB4D-691BDC8D9D5E}"/>
              </a:ext>
            </a:extLst>
          </p:cNvPr>
          <p:cNvPicPr>
            <a:picLocks noChangeAspect="1"/>
          </p:cNvPicPr>
          <p:nvPr/>
        </p:nvPicPr>
        <p:blipFill>
          <a:blip r:embed="rId5"/>
          <a:stretch>
            <a:fillRect/>
          </a:stretch>
        </p:blipFill>
        <p:spPr>
          <a:xfrm>
            <a:off x="6523897" y="1319218"/>
            <a:ext cx="5286601" cy="2490106"/>
          </a:xfrm>
          <a:prstGeom prst="rect">
            <a:avLst/>
          </a:prstGeom>
        </p:spPr>
      </p:pic>
      <p:sp>
        <p:nvSpPr>
          <p:cNvPr id="32" name="文本框 31">
            <a:extLst>
              <a:ext uri="{FF2B5EF4-FFF2-40B4-BE49-F238E27FC236}">
                <a16:creationId xmlns:a16="http://schemas.microsoft.com/office/drawing/2014/main" id="{F7FB6E67-578D-7640-A3AA-BD24DC947A81}"/>
              </a:ext>
            </a:extLst>
          </p:cNvPr>
          <p:cNvSpPr txBox="1"/>
          <p:nvPr/>
        </p:nvSpPr>
        <p:spPr>
          <a:xfrm>
            <a:off x="94475" y="3787827"/>
            <a:ext cx="6373584" cy="2800767"/>
          </a:xfrm>
          <a:prstGeom prst="rect">
            <a:avLst/>
          </a:prstGeom>
          <a:noFill/>
        </p:spPr>
        <p:txBody>
          <a:bodyPr wrap="square">
            <a:spAutoFit/>
          </a:bodyPr>
          <a:lstStyle/>
          <a:p>
            <a:r>
              <a:rPr lang="zh-CN" altLang="en-US" sz="1600" b="1" i="0" dirty="0">
                <a:solidFill>
                  <a:srgbClr val="000000"/>
                </a:solidFill>
                <a:effectLst/>
                <a:latin typeface="KaiTi" panose="02010609060101010101" pitchFamily="49" charset="-122"/>
                <a:ea typeface="KaiTi" panose="02010609060101010101" pitchFamily="49" charset="-122"/>
              </a:rPr>
              <a:t>（</a:t>
            </a:r>
            <a:r>
              <a:rPr lang="en-US" altLang="zh-CN" sz="1600" b="1" i="0" dirty="0">
                <a:solidFill>
                  <a:srgbClr val="000000"/>
                </a:solidFill>
                <a:effectLst/>
                <a:latin typeface="KaiTi" panose="02010609060101010101" pitchFamily="49" charset="-122"/>
                <a:ea typeface="KaiTi" panose="02010609060101010101" pitchFamily="49" charset="-122"/>
              </a:rPr>
              <a:t>1</a:t>
            </a:r>
            <a:r>
              <a:rPr lang="zh-CN" altLang="en-US" sz="1600" b="1" i="0" dirty="0">
                <a:solidFill>
                  <a:srgbClr val="000000"/>
                </a:solidFill>
                <a:effectLst/>
                <a:latin typeface="KaiTi" panose="02010609060101010101" pitchFamily="49" charset="-122"/>
                <a:ea typeface="KaiTi" panose="02010609060101010101" pitchFamily="49" charset="-122"/>
              </a:rPr>
              <a:t>）</a:t>
            </a:r>
            <a:r>
              <a:rPr lang="en-US" altLang="zh-CN" sz="1600" b="1" i="0" dirty="0">
                <a:solidFill>
                  <a:srgbClr val="000000"/>
                </a:solidFill>
                <a:effectLst/>
                <a:latin typeface="KaiTi" panose="02010609060101010101" pitchFamily="49" charset="-122"/>
                <a:ea typeface="KaiTi" panose="02010609060101010101" pitchFamily="49" charset="-122"/>
              </a:rPr>
              <a:t>UNITE </a:t>
            </a:r>
            <a:r>
              <a:rPr lang="zh-CN" altLang="en-US" sz="1600" b="1" i="0" dirty="0">
                <a:solidFill>
                  <a:srgbClr val="000000"/>
                </a:solidFill>
                <a:effectLst/>
                <a:latin typeface="KaiTi" panose="02010609060101010101" pitchFamily="49" charset="-122"/>
                <a:ea typeface="KaiTi" panose="02010609060101010101" pitchFamily="49" charset="-122"/>
              </a:rPr>
              <a:t>在基础模型性能相似时提升了表现：</a:t>
            </a:r>
            <a:r>
              <a:rPr lang="en-US" altLang="zh-CN" sz="1600" b="0" i="0" dirty="0" err="1">
                <a:solidFill>
                  <a:srgbClr val="3F3F3F"/>
                </a:solidFill>
                <a:effectLst/>
                <a:latin typeface="KaiTi" panose="02010609060101010101" pitchFamily="49" charset="-122"/>
                <a:ea typeface="KaiTi" panose="02010609060101010101" pitchFamily="49" charset="-122"/>
              </a:rPr>
              <a:t>OpenChat</a:t>
            </a:r>
            <a:r>
              <a:rPr lang="en-US" altLang="zh-CN" sz="1600" b="0" i="0" dirty="0">
                <a:solidFill>
                  <a:srgbClr val="3F3F3F"/>
                </a:solidFill>
                <a:effectLst/>
                <a:latin typeface="KaiTi" panose="02010609060101010101" pitchFamily="49" charset="-122"/>
                <a:ea typeface="KaiTi" panose="02010609060101010101" pitchFamily="49" charset="-122"/>
              </a:rPr>
              <a:t> </a:t>
            </a:r>
            <a:r>
              <a:rPr lang="zh-CN" altLang="en-US" sz="1600" b="0" i="0" dirty="0">
                <a:solidFill>
                  <a:srgbClr val="3F3F3F"/>
                </a:solidFill>
                <a:effectLst/>
                <a:latin typeface="KaiTi" panose="02010609060101010101" pitchFamily="49" charset="-122"/>
                <a:ea typeface="KaiTi" panose="02010609060101010101" pitchFamily="49" charset="-122"/>
              </a:rPr>
              <a:t>的集成平均提高约 </a:t>
            </a:r>
            <a:r>
              <a:rPr lang="en-US" altLang="zh-CN" sz="1600" b="0" i="0" dirty="0">
                <a:solidFill>
                  <a:srgbClr val="3F3F3F"/>
                </a:solidFill>
                <a:effectLst/>
                <a:latin typeface="KaiTi" panose="02010609060101010101" pitchFamily="49" charset="-122"/>
                <a:ea typeface="KaiTi" panose="02010609060101010101" pitchFamily="49" charset="-122"/>
              </a:rPr>
              <a:t>1.2%</a:t>
            </a:r>
            <a:r>
              <a:rPr lang="zh-CN" altLang="en-US" sz="1600" b="0" i="0" dirty="0">
                <a:solidFill>
                  <a:srgbClr val="3F3F3F"/>
                </a:solidFill>
                <a:effectLst/>
                <a:latin typeface="KaiTi" panose="02010609060101010101" pitchFamily="49" charset="-122"/>
                <a:ea typeface="KaiTi" panose="02010609060101010101" pitchFamily="49" charset="-122"/>
              </a:rPr>
              <a:t>。然而，</a:t>
            </a:r>
            <a:r>
              <a:rPr lang="en-US" altLang="zh-CN" sz="1600" b="0" i="0" dirty="0">
                <a:solidFill>
                  <a:srgbClr val="3F3F3F"/>
                </a:solidFill>
                <a:effectLst/>
                <a:latin typeface="KaiTi" panose="02010609060101010101" pitchFamily="49" charset="-122"/>
                <a:ea typeface="KaiTi" panose="02010609060101010101" pitchFamily="49" charset="-122"/>
              </a:rPr>
              <a:t>GSM8K </a:t>
            </a:r>
            <a:r>
              <a:rPr lang="zh-CN" altLang="en-US" sz="1600" b="0" i="0" dirty="0">
                <a:solidFill>
                  <a:srgbClr val="3F3F3F"/>
                </a:solidFill>
                <a:effectLst/>
                <a:latin typeface="KaiTi" panose="02010609060101010101" pitchFamily="49" charset="-122"/>
                <a:ea typeface="KaiTi" panose="02010609060101010101" pitchFamily="49" charset="-122"/>
              </a:rPr>
              <a:t>任务中 </a:t>
            </a:r>
            <a:r>
              <a:rPr lang="en-US" altLang="zh-CN" sz="1600" b="0" i="0" dirty="0" err="1">
                <a:solidFill>
                  <a:srgbClr val="3F3F3F"/>
                </a:solidFill>
                <a:effectLst/>
                <a:latin typeface="KaiTi" panose="02010609060101010101" pitchFamily="49" charset="-122"/>
                <a:ea typeface="KaiTi" panose="02010609060101010101" pitchFamily="49" charset="-122"/>
              </a:rPr>
              <a:t>DeepSeek</a:t>
            </a:r>
            <a:r>
              <a:rPr lang="en-US" altLang="zh-CN" sz="1600" b="0" i="0" dirty="0">
                <a:solidFill>
                  <a:srgbClr val="3F3F3F"/>
                </a:solidFill>
                <a:effectLst/>
                <a:latin typeface="KaiTi" panose="02010609060101010101" pitchFamily="49" charset="-122"/>
                <a:ea typeface="KaiTi" panose="02010609060101010101" pitchFamily="49" charset="-122"/>
              </a:rPr>
              <a:t> </a:t>
            </a:r>
            <a:r>
              <a:rPr lang="zh-CN" altLang="en-US" sz="1600" b="0" i="0" dirty="0">
                <a:solidFill>
                  <a:srgbClr val="3F3F3F"/>
                </a:solidFill>
                <a:effectLst/>
                <a:latin typeface="KaiTi" panose="02010609060101010101" pitchFamily="49" charset="-122"/>
                <a:ea typeface="KaiTi" panose="02010609060101010101" pitchFamily="49" charset="-122"/>
              </a:rPr>
              <a:t>与 </a:t>
            </a:r>
            <a:r>
              <a:rPr lang="en-US" altLang="zh-CN" sz="1600" b="0" i="0" dirty="0" err="1">
                <a:solidFill>
                  <a:srgbClr val="3F3F3F"/>
                </a:solidFill>
                <a:effectLst/>
                <a:latin typeface="KaiTi" panose="02010609060101010101" pitchFamily="49" charset="-122"/>
                <a:ea typeface="KaiTi" panose="02010609060101010101" pitchFamily="49" charset="-122"/>
              </a:rPr>
              <a:t>OpenChat</a:t>
            </a:r>
            <a:r>
              <a:rPr lang="en-US" altLang="zh-CN" sz="1600" b="0" i="0" dirty="0">
                <a:solidFill>
                  <a:srgbClr val="3F3F3F"/>
                </a:solidFill>
                <a:effectLst/>
                <a:latin typeface="KaiTi" panose="02010609060101010101" pitchFamily="49" charset="-122"/>
                <a:ea typeface="KaiTi" panose="02010609060101010101" pitchFamily="49" charset="-122"/>
              </a:rPr>
              <a:t> </a:t>
            </a:r>
            <a:r>
              <a:rPr lang="zh-CN" altLang="en-US" sz="1600" b="0" i="0" dirty="0">
                <a:solidFill>
                  <a:srgbClr val="3F3F3F"/>
                </a:solidFill>
                <a:effectLst/>
                <a:latin typeface="KaiTi" panose="02010609060101010101" pitchFamily="49" charset="-122"/>
                <a:ea typeface="KaiTi" panose="02010609060101010101" pitchFamily="49" charset="-122"/>
              </a:rPr>
              <a:t>的 </a:t>
            </a:r>
            <a:r>
              <a:rPr lang="en-US" altLang="zh-CN" sz="1600" b="0" i="0" dirty="0">
                <a:solidFill>
                  <a:srgbClr val="3F3F3F"/>
                </a:solidFill>
                <a:effectLst/>
                <a:latin typeface="KaiTi" panose="02010609060101010101" pitchFamily="49" charset="-122"/>
                <a:ea typeface="KaiTi" panose="02010609060101010101" pitchFamily="49" charset="-122"/>
              </a:rPr>
              <a:t>15% </a:t>
            </a:r>
            <a:r>
              <a:rPr lang="zh-CN" altLang="en-US" sz="1600" b="0" i="0" dirty="0">
                <a:solidFill>
                  <a:srgbClr val="3F3F3F"/>
                </a:solidFill>
                <a:effectLst/>
                <a:latin typeface="KaiTi" panose="02010609060101010101" pitchFamily="49" charset="-122"/>
                <a:ea typeface="KaiTi" panose="02010609060101010101" pitchFamily="49" charset="-122"/>
              </a:rPr>
              <a:t>性能差距导致整体性能略降，验证了模型性能紧密对齐时集成效果最佳。</a:t>
            </a:r>
            <a:endParaRPr lang="zh-CN" altLang="en-US" sz="1600" dirty="0">
              <a:effectLst/>
              <a:latin typeface="KaiTi" panose="02010609060101010101" pitchFamily="49" charset="-122"/>
              <a:ea typeface="KaiTi" panose="02010609060101010101" pitchFamily="49" charset="-122"/>
            </a:endParaRPr>
          </a:p>
          <a:p>
            <a:r>
              <a:rPr lang="zh-CN" altLang="en-US" sz="1600" b="1" i="0" dirty="0">
                <a:solidFill>
                  <a:srgbClr val="000000"/>
                </a:solidFill>
                <a:effectLst/>
                <a:latin typeface="KaiTi" panose="02010609060101010101" pitchFamily="49" charset="-122"/>
                <a:ea typeface="KaiTi" panose="02010609060101010101" pitchFamily="49" charset="-122"/>
              </a:rPr>
              <a:t>（</a:t>
            </a:r>
            <a:r>
              <a:rPr lang="en-US" altLang="zh-CN" sz="1600" b="1" i="0" dirty="0">
                <a:solidFill>
                  <a:srgbClr val="000000"/>
                </a:solidFill>
                <a:effectLst/>
                <a:latin typeface="KaiTi" panose="02010609060101010101" pitchFamily="49" charset="-122"/>
                <a:ea typeface="KaiTi" panose="02010609060101010101" pitchFamily="49" charset="-122"/>
              </a:rPr>
              <a:t>2</a:t>
            </a:r>
            <a:r>
              <a:rPr lang="zh-CN" altLang="en-US" sz="1600" b="1" i="0" dirty="0">
                <a:solidFill>
                  <a:srgbClr val="000000"/>
                </a:solidFill>
                <a:effectLst/>
                <a:latin typeface="KaiTi" panose="02010609060101010101" pitchFamily="49" charset="-122"/>
                <a:ea typeface="KaiTi" panose="02010609060101010101" pitchFamily="49" charset="-122"/>
              </a:rPr>
              <a:t>）</a:t>
            </a:r>
            <a:r>
              <a:rPr lang="en-US" altLang="zh-CN" sz="1600" b="1" i="0" dirty="0">
                <a:solidFill>
                  <a:srgbClr val="000000"/>
                </a:solidFill>
                <a:effectLst/>
                <a:latin typeface="KaiTi" panose="02010609060101010101" pitchFamily="49" charset="-122"/>
                <a:ea typeface="KaiTi" panose="02010609060101010101" pitchFamily="49" charset="-122"/>
              </a:rPr>
              <a:t>UNITE </a:t>
            </a:r>
            <a:r>
              <a:rPr lang="zh-CN" altLang="en-US" sz="1600" b="1" i="0" dirty="0">
                <a:solidFill>
                  <a:srgbClr val="000000"/>
                </a:solidFill>
                <a:effectLst/>
                <a:latin typeface="KaiTi" panose="02010609060101010101" pitchFamily="49" charset="-122"/>
                <a:ea typeface="KaiTi" panose="02010609060101010101" pitchFamily="49" charset="-122"/>
              </a:rPr>
              <a:t>展现出更强的鲁棒性：</a:t>
            </a:r>
            <a:r>
              <a:rPr lang="zh-CN" altLang="en-US" sz="1600" b="0" i="0" dirty="0">
                <a:solidFill>
                  <a:srgbClr val="3F3F3F"/>
                </a:solidFill>
                <a:effectLst/>
                <a:latin typeface="KaiTi" panose="02010609060101010101" pitchFamily="49" charset="-122"/>
                <a:ea typeface="KaiTi" panose="02010609060101010101" pitchFamily="49" charset="-122"/>
              </a:rPr>
              <a:t>尽管 </a:t>
            </a:r>
            <a:r>
              <a:rPr lang="en-US" altLang="zh-CN" sz="1600" b="0" i="0" dirty="0">
                <a:solidFill>
                  <a:srgbClr val="3F3F3F"/>
                </a:solidFill>
                <a:effectLst/>
                <a:latin typeface="KaiTi" panose="02010609060101010101" pitchFamily="49" charset="-122"/>
                <a:ea typeface="KaiTi" panose="02010609060101010101" pitchFamily="49" charset="-122"/>
              </a:rPr>
              <a:t>LLM-BLENDER </a:t>
            </a:r>
            <a:r>
              <a:rPr lang="zh-CN" altLang="en-US" sz="1600" b="0" i="0" dirty="0">
                <a:solidFill>
                  <a:srgbClr val="3F3F3F"/>
                </a:solidFill>
                <a:effectLst/>
                <a:latin typeface="KaiTi" panose="02010609060101010101" pitchFamily="49" charset="-122"/>
                <a:ea typeface="KaiTi" panose="02010609060101010101" pitchFamily="49" charset="-122"/>
              </a:rPr>
              <a:t>在 </a:t>
            </a:r>
            <a:r>
              <a:rPr lang="en-US" altLang="zh-CN" sz="1600" b="0" i="0" dirty="0">
                <a:solidFill>
                  <a:srgbClr val="3F3F3F"/>
                </a:solidFill>
                <a:effectLst/>
                <a:latin typeface="KaiTi" panose="02010609060101010101" pitchFamily="49" charset="-122"/>
                <a:ea typeface="KaiTi" panose="02010609060101010101" pitchFamily="49" charset="-122"/>
              </a:rPr>
              <a:t>GSM8K </a:t>
            </a:r>
            <a:r>
              <a:rPr lang="zh-CN" altLang="en-US" sz="1600" b="0" i="0" dirty="0">
                <a:solidFill>
                  <a:srgbClr val="3F3F3F"/>
                </a:solidFill>
                <a:effectLst/>
                <a:latin typeface="KaiTi" panose="02010609060101010101" pitchFamily="49" charset="-122"/>
                <a:ea typeface="KaiTi" panose="02010609060101010101" pitchFamily="49" charset="-122"/>
              </a:rPr>
              <a:t>上表现提升，但在 </a:t>
            </a:r>
            <a:r>
              <a:rPr lang="en-US" altLang="zh-CN" sz="1600" b="0" i="0" dirty="0">
                <a:solidFill>
                  <a:srgbClr val="3F3F3F"/>
                </a:solidFill>
                <a:effectLst/>
                <a:latin typeface="KaiTi" panose="02010609060101010101" pitchFamily="49" charset="-122"/>
                <a:ea typeface="KaiTi" panose="02010609060101010101" pitchFamily="49" charset="-122"/>
              </a:rPr>
              <a:t>PIQA</a:t>
            </a:r>
            <a:r>
              <a:rPr lang="zh-CN" altLang="en-US" sz="1600" b="0" i="0" dirty="0">
                <a:solidFill>
                  <a:srgbClr val="3F3F3F"/>
                </a:solidFill>
                <a:effectLst/>
                <a:latin typeface="KaiTi" panose="02010609060101010101" pitchFamily="49" charset="-122"/>
                <a:ea typeface="KaiTi" panose="02010609060101010101" pitchFamily="49" charset="-122"/>
              </a:rPr>
              <a:t>、</a:t>
            </a:r>
            <a:r>
              <a:rPr lang="en-US" altLang="zh-CN" sz="1600" b="0" i="0" dirty="0">
                <a:solidFill>
                  <a:srgbClr val="3F3F3F"/>
                </a:solidFill>
                <a:effectLst/>
                <a:latin typeface="KaiTi" panose="02010609060101010101" pitchFamily="49" charset="-122"/>
                <a:ea typeface="KaiTi" panose="02010609060101010101" pitchFamily="49" charset="-122"/>
              </a:rPr>
              <a:t>ARC-C </a:t>
            </a:r>
            <a:r>
              <a:rPr lang="zh-CN" altLang="en-US" sz="1600" b="0" i="0" dirty="0">
                <a:solidFill>
                  <a:srgbClr val="3F3F3F"/>
                </a:solidFill>
                <a:effectLst/>
                <a:latin typeface="KaiTi" panose="02010609060101010101" pitchFamily="49" charset="-122"/>
                <a:ea typeface="KaiTi" panose="02010609060101010101" pitchFamily="49" charset="-122"/>
              </a:rPr>
              <a:t>和 </a:t>
            </a:r>
            <a:r>
              <a:rPr lang="en-US" altLang="zh-CN" sz="1600" b="0" i="0" dirty="0">
                <a:solidFill>
                  <a:srgbClr val="3F3F3F"/>
                </a:solidFill>
                <a:effectLst/>
                <a:latin typeface="KaiTi" panose="02010609060101010101" pitchFamily="49" charset="-122"/>
                <a:ea typeface="KaiTi" panose="02010609060101010101" pitchFamily="49" charset="-122"/>
              </a:rPr>
              <a:t>MMLU </a:t>
            </a:r>
            <a:r>
              <a:rPr lang="zh-CN" altLang="en-US" sz="1600" b="0" i="0" dirty="0">
                <a:solidFill>
                  <a:srgbClr val="3F3F3F"/>
                </a:solidFill>
                <a:effectLst/>
                <a:latin typeface="KaiTi" panose="02010609060101010101" pitchFamily="49" charset="-122"/>
                <a:ea typeface="KaiTi" panose="02010609060101010101" pitchFamily="49" charset="-122"/>
              </a:rPr>
              <a:t>中明显低于基线模型。相比之下，</a:t>
            </a:r>
            <a:r>
              <a:rPr lang="en-US" altLang="zh-CN" sz="1600" b="0" i="0" dirty="0">
                <a:solidFill>
                  <a:srgbClr val="3F3F3F"/>
                </a:solidFill>
                <a:effectLst/>
                <a:latin typeface="KaiTi" panose="02010609060101010101" pitchFamily="49" charset="-122"/>
                <a:ea typeface="KaiTi" panose="02010609060101010101" pitchFamily="49" charset="-122"/>
              </a:rPr>
              <a:t>UNITE </a:t>
            </a:r>
            <a:r>
              <a:rPr lang="zh-CN" altLang="en-US" sz="1600" b="0" i="0" dirty="0">
                <a:solidFill>
                  <a:srgbClr val="3F3F3F"/>
                </a:solidFill>
                <a:effectLst/>
                <a:latin typeface="KaiTi" panose="02010609060101010101" pitchFamily="49" charset="-122"/>
                <a:ea typeface="KaiTi" panose="02010609060101010101" pitchFamily="49" charset="-122"/>
              </a:rPr>
              <a:t>在大多数任务中实现了最高性能提升。</a:t>
            </a:r>
            <a:endParaRPr lang="en-US" altLang="zh-CN" sz="1600" dirty="0">
              <a:solidFill>
                <a:srgbClr val="3F3F3F"/>
              </a:solidFill>
              <a:effectLst/>
              <a:latin typeface="KaiTi" panose="02010609060101010101" pitchFamily="49" charset="-122"/>
              <a:ea typeface="KaiTi" panose="02010609060101010101" pitchFamily="49" charset="-122"/>
            </a:endParaRPr>
          </a:p>
          <a:p>
            <a:endParaRPr lang="zh-CN" altLang="en-US" sz="1600" dirty="0">
              <a:effectLst/>
              <a:latin typeface="KaiTi" panose="02010609060101010101" pitchFamily="49" charset="-122"/>
              <a:ea typeface="KaiTi" panose="02010609060101010101" pitchFamily="49" charset="-122"/>
            </a:endParaRPr>
          </a:p>
          <a:p>
            <a:r>
              <a:rPr lang="zh-CN" altLang="en-US" sz="1600" b="1" i="0" dirty="0">
                <a:solidFill>
                  <a:srgbClr val="000000"/>
                </a:solidFill>
                <a:effectLst/>
                <a:latin typeface="KaiTi" panose="02010609060101010101" pitchFamily="49" charset="-122"/>
                <a:ea typeface="KaiTi" panose="02010609060101010101" pitchFamily="49" charset="-122"/>
              </a:rPr>
              <a:t>（</a:t>
            </a:r>
            <a:r>
              <a:rPr lang="en-US" altLang="zh-CN" sz="1600" b="1" i="0" dirty="0">
                <a:solidFill>
                  <a:srgbClr val="000000"/>
                </a:solidFill>
                <a:effectLst/>
                <a:latin typeface="KaiTi" panose="02010609060101010101" pitchFamily="49" charset="-122"/>
                <a:ea typeface="KaiTi" panose="02010609060101010101" pitchFamily="49" charset="-122"/>
              </a:rPr>
              <a:t>3</a:t>
            </a:r>
            <a:r>
              <a:rPr lang="zh-CN" altLang="en-US" sz="1600" b="1" i="0" dirty="0">
                <a:solidFill>
                  <a:srgbClr val="000000"/>
                </a:solidFill>
                <a:effectLst/>
                <a:latin typeface="KaiTi" panose="02010609060101010101" pitchFamily="49" charset="-122"/>
                <a:ea typeface="KaiTi" panose="02010609060101010101" pitchFamily="49" charset="-122"/>
              </a:rPr>
              <a:t>）与性能相似 </a:t>
            </a:r>
            <a:r>
              <a:rPr lang="en-US" altLang="zh-CN" sz="1600" b="1" i="0" dirty="0">
                <a:solidFill>
                  <a:srgbClr val="000000"/>
                </a:solidFill>
                <a:effectLst/>
                <a:latin typeface="KaiTi" panose="02010609060101010101" pitchFamily="49" charset="-122"/>
                <a:ea typeface="KaiTi" panose="02010609060101010101" pitchFamily="49" charset="-122"/>
              </a:rPr>
              <a:t>LLM </a:t>
            </a:r>
            <a:r>
              <a:rPr lang="zh-CN" altLang="en-US" sz="1600" b="1" i="0" dirty="0">
                <a:solidFill>
                  <a:srgbClr val="000000"/>
                </a:solidFill>
                <a:effectLst/>
                <a:latin typeface="KaiTi" panose="02010609060101010101" pitchFamily="49" charset="-122"/>
                <a:ea typeface="KaiTi" panose="02010609060101010101" pitchFamily="49" charset="-122"/>
              </a:rPr>
              <a:t>的合作不一定带来更好结果：</a:t>
            </a:r>
            <a:r>
              <a:rPr lang="zh-CN" altLang="en-US" sz="1600" b="0" i="0" dirty="0">
                <a:solidFill>
                  <a:srgbClr val="3F3F3F"/>
                </a:solidFill>
                <a:effectLst/>
                <a:latin typeface="KaiTi" panose="02010609060101010101" pitchFamily="49" charset="-122"/>
                <a:ea typeface="KaiTi" panose="02010609060101010101" pitchFamily="49" charset="-122"/>
              </a:rPr>
              <a:t>尽管整合 </a:t>
            </a:r>
            <a:r>
              <a:rPr lang="en-US" altLang="zh-CN" sz="1600" b="0" i="0" dirty="0">
                <a:solidFill>
                  <a:srgbClr val="3F3F3F"/>
                </a:solidFill>
                <a:effectLst/>
                <a:latin typeface="KaiTi" panose="02010609060101010101" pitchFamily="49" charset="-122"/>
                <a:ea typeface="KaiTi" panose="02010609060101010101" pitchFamily="49" charset="-122"/>
              </a:rPr>
              <a:t>LLaMA3.1 </a:t>
            </a:r>
            <a:r>
              <a:rPr lang="zh-CN" altLang="en-US" sz="1600" b="0" i="0" dirty="0">
                <a:solidFill>
                  <a:srgbClr val="3F3F3F"/>
                </a:solidFill>
                <a:effectLst/>
                <a:latin typeface="KaiTi" panose="02010609060101010101" pitchFamily="49" charset="-122"/>
                <a:ea typeface="KaiTi" panose="02010609060101010101" pitchFamily="49" charset="-122"/>
              </a:rPr>
              <a:t>在</a:t>
            </a:r>
            <a:r>
              <a:rPr lang="en-US" altLang="zh-CN" sz="1600" b="0" i="0" dirty="0">
                <a:solidFill>
                  <a:srgbClr val="3F3F3F"/>
                </a:solidFill>
                <a:effectLst/>
                <a:latin typeface="KaiTi" panose="02010609060101010101" pitchFamily="49" charset="-122"/>
                <a:ea typeface="KaiTi" panose="02010609060101010101" pitchFamily="49" charset="-122"/>
              </a:rPr>
              <a:t>GSM8K </a:t>
            </a:r>
            <a:r>
              <a:rPr lang="zh-CN" altLang="en-US" sz="1600" b="0" i="0" dirty="0">
                <a:solidFill>
                  <a:srgbClr val="3F3F3F"/>
                </a:solidFill>
                <a:effectLst/>
                <a:latin typeface="KaiTi" panose="02010609060101010101" pitchFamily="49" charset="-122"/>
                <a:ea typeface="KaiTi" panose="02010609060101010101" pitchFamily="49" charset="-122"/>
              </a:rPr>
              <a:t>和 </a:t>
            </a:r>
            <a:r>
              <a:rPr lang="en-US" altLang="zh-CN" sz="1600" b="0" i="0" dirty="0">
                <a:solidFill>
                  <a:srgbClr val="3F3F3F"/>
                </a:solidFill>
                <a:effectLst/>
                <a:latin typeface="KaiTi" panose="02010609060101010101" pitchFamily="49" charset="-122"/>
                <a:ea typeface="KaiTi" panose="02010609060101010101" pitchFamily="49" charset="-122"/>
              </a:rPr>
              <a:t>ARC-C </a:t>
            </a:r>
            <a:r>
              <a:rPr lang="zh-CN" altLang="en-US" sz="1600" b="0" i="0" dirty="0">
                <a:solidFill>
                  <a:srgbClr val="3F3F3F"/>
                </a:solidFill>
                <a:effectLst/>
                <a:latin typeface="KaiTi" panose="02010609060101010101" pitchFamily="49" charset="-122"/>
                <a:ea typeface="KaiTi" panose="02010609060101010101" pitchFamily="49" charset="-122"/>
              </a:rPr>
              <a:t>上有所提高，但在 </a:t>
            </a:r>
            <a:r>
              <a:rPr lang="en-US" altLang="zh-CN" sz="1600" b="0" i="0" dirty="0">
                <a:solidFill>
                  <a:srgbClr val="3F3F3F"/>
                </a:solidFill>
                <a:effectLst/>
                <a:latin typeface="KaiTi" panose="02010609060101010101" pitchFamily="49" charset="-122"/>
                <a:ea typeface="KaiTi" panose="02010609060101010101" pitchFamily="49" charset="-122"/>
              </a:rPr>
              <a:t>PIQA </a:t>
            </a:r>
            <a:r>
              <a:rPr lang="zh-CN" altLang="en-US" sz="1600" b="0" i="0" dirty="0">
                <a:solidFill>
                  <a:srgbClr val="3F3F3F"/>
                </a:solidFill>
                <a:effectLst/>
                <a:latin typeface="KaiTi" panose="02010609060101010101" pitchFamily="49" charset="-122"/>
                <a:ea typeface="KaiTi" panose="02010609060101010101" pitchFamily="49" charset="-122"/>
              </a:rPr>
              <a:t>和 </a:t>
            </a:r>
            <a:r>
              <a:rPr lang="en-US" altLang="zh-CN" sz="1600" b="0" i="0" dirty="0">
                <a:solidFill>
                  <a:srgbClr val="3F3F3F"/>
                </a:solidFill>
                <a:effectLst/>
                <a:latin typeface="KaiTi" panose="02010609060101010101" pitchFamily="49" charset="-122"/>
                <a:ea typeface="KaiTi" panose="02010609060101010101" pitchFamily="49" charset="-122"/>
              </a:rPr>
              <a:t>MMLU </a:t>
            </a:r>
            <a:r>
              <a:rPr lang="zh-CN" altLang="en-US" sz="1600" b="0" i="0" dirty="0">
                <a:solidFill>
                  <a:srgbClr val="3F3F3F"/>
                </a:solidFill>
                <a:effectLst/>
                <a:latin typeface="KaiTi" panose="02010609060101010101" pitchFamily="49" charset="-122"/>
                <a:ea typeface="KaiTi" panose="02010609060101010101" pitchFamily="49" charset="-122"/>
              </a:rPr>
              <a:t>上表现不佳，说明结合相似性能模型的提升并非必然。</a:t>
            </a:r>
            <a:endParaRPr lang="zh-CN" altLang="en-US" sz="1600" dirty="0">
              <a:effectLst/>
              <a:latin typeface="KaiTi" panose="02010609060101010101" pitchFamily="49" charset="-122"/>
              <a:ea typeface="KaiTi" panose="02010609060101010101" pitchFamily="49" charset="-122"/>
            </a:endParaRPr>
          </a:p>
        </p:txBody>
      </p:sp>
      <p:pic>
        <p:nvPicPr>
          <p:cNvPr id="33" name="图片 32" descr="图表&#10;&#10;描述已自动生成">
            <a:extLst>
              <a:ext uri="{FF2B5EF4-FFF2-40B4-BE49-F238E27FC236}">
                <a16:creationId xmlns:a16="http://schemas.microsoft.com/office/drawing/2014/main" id="{A73015A1-17FD-B446-8772-D0C0A7D34BD8}"/>
              </a:ext>
            </a:extLst>
          </p:cNvPr>
          <p:cNvPicPr>
            <a:picLocks noChangeAspect="1"/>
          </p:cNvPicPr>
          <p:nvPr/>
        </p:nvPicPr>
        <p:blipFill>
          <a:blip r:embed="rId6"/>
          <a:stretch>
            <a:fillRect/>
          </a:stretch>
        </p:blipFill>
        <p:spPr>
          <a:xfrm>
            <a:off x="7456715" y="4148593"/>
            <a:ext cx="3961897" cy="2523585"/>
          </a:xfrm>
          <a:prstGeom prst="rect">
            <a:avLst/>
          </a:prstGeom>
        </p:spPr>
      </p:pic>
    </p:spTree>
    <p:extLst>
      <p:ext uri="{BB962C8B-B14F-4D97-AF65-F5344CB8AC3E}">
        <p14:creationId xmlns:p14="http://schemas.microsoft.com/office/powerpoint/2010/main" val="19220590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文字图案&#10;&#10;中度可信度描述已自动生成">
            <a:extLst>
              <a:ext uri="{FF2B5EF4-FFF2-40B4-BE49-F238E27FC236}">
                <a16:creationId xmlns:a16="http://schemas.microsoft.com/office/drawing/2014/main" id="{5C7C22B2-0BC4-AD44-B6CC-5A87CB5D736F}"/>
              </a:ext>
            </a:extLst>
          </p:cNvPr>
          <p:cNvPicPr>
            <a:picLocks noChangeAspect="1"/>
          </p:cNvPicPr>
          <p:nvPr/>
        </p:nvPicPr>
        <p:blipFill>
          <a:blip r:embed="rId2"/>
          <a:stretch>
            <a:fillRect/>
          </a:stretch>
        </p:blipFill>
        <p:spPr>
          <a:xfrm>
            <a:off x="10447282" y="0"/>
            <a:ext cx="1744717" cy="979949"/>
          </a:xfrm>
          <a:prstGeom prst="rect">
            <a:avLst/>
          </a:prstGeom>
        </p:spPr>
      </p:pic>
      <p:sp>
        <p:nvSpPr>
          <p:cNvPr id="10" name="圆角矩形 9">
            <a:extLst>
              <a:ext uri="{FF2B5EF4-FFF2-40B4-BE49-F238E27FC236}">
                <a16:creationId xmlns:a16="http://schemas.microsoft.com/office/drawing/2014/main" id="{90D38BBE-B5B1-594F-B8BC-B390D9FCB90B}"/>
              </a:ext>
            </a:extLst>
          </p:cNvPr>
          <p:cNvSpPr/>
          <p:nvPr/>
        </p:nvSpPr>
        <p:spPr>
          <a:xfrm>
            <a:off x="-1" y="94547"/>
            <a:ext cx="10047891" cy="592677"/>
          </a:xfrm>
          <a:prstGeom prst="roundRect">
            <a:avLst/>
          </a:prstGeom>
          <a:solidFill>
            <a:srgbClr val="F2E5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800" b="1" dirty="0">
              <a:solidFill>
                <a:schemeClr val="tx1"/>
              </a:solidFill>
              <a:latin typeface="KaiTi" panose="02010609060101010101" pitchFamily="49" charset="-122"/>
              <a:ea typeface="KaiTi" panose="02010609060101010101" pitchFamily="49" charset="-122"/>
            </a:endParaRPr>
          </a:p>
        </p:txBody>
      </p:sp>
      <p:sp>
        <p:nvSpPr>
          <p:cNvPr id="24" name="文本框 23">
            <a:extLst>
              <a:ext uri="{FF2B5EF4-FFF2-40B4-BE49-F238E27FC236}">
                <a16:creationId xmlns:a16="http://schemas.microsoft.com/office/drawing/2014/main" id="{0DA72D03-6E90-3543-8186-D412AD50469A}"/>
              </a:ext>
            </a:extLst>
          </p:cNvPr>
          <p:cNvSpPr txBox="1"/>
          <p:nvPr/>
        </p:nvSpPr>
        <p:spPr>
          <a:xfrm>
            <a:off x="-939698" y="231231"/>
            <a:ext cx="10815144" cy="338554"/>
          </a:xfrm>
          <a:prstGeom prst="rect">
            <a:avLst/>
          </a:prstGeom>
          <a:noFill/>
        </p:spPr>
        <p:txBody>
          <a:bodyPr wrap="square">
            <a:spAutoFit/>
          </a:bodyPr>
          <a:lstStyle/>
          <a:p>
            <a:pPr algn="ctr"/>
            <a:r>
              <a:rPr lang="en-US" altLang="zh-CN" sz="1600" b="1" dirty="0">
                <a:latin typeface="Times New Roman" panose="02020603050405020304" pitchFamily="18" charset="0"/>
                <a:ea typeface="KaiTi" panose="02010609060101010101" pitchFamily="49" charset="-122"/>
                <a:cs typeface="Times New Roman" panose="02020603050405020304" pitchFamily="18" charset="0"/>
              </a:rPr>
              <a:t>UNLOCKING EFFICIENT LONG-TO-SHORT LLM REASONING WITH MODEL MERGING</a:t>
            </a:r>
            <a:endParaRPr lang="en-HK" altLang="zh-CN" sz="1600" b="1" dirty="0">
              <a:latin typeface="Times New Roman" panose="02020603050405020304" pitchFamily="18" charset="0"/>
              <a:ea typeface="KaiTi" panose="02010609060101010101" pitchFamily="49" charset="-122"/>
              <a:cs typeface="Times New Roman" panose="02020603050405020304" pitchFamily="18" charset="0"/>
            </a:endParaRPr>
          </a:p>
        </p:txBody>
      </p:sp>
      <p:sp>
        <p:nvSpPr>
          <p:cNvPr id="19" name="文本框 18">
            <a:extLst>
              <a:ext uri="{FF2B5EF4-FFF2-40B4-BE49-F238E27FC236}">
                <a16:creationId xmlns:a16="http://schemas.microsoft.com/office/drawing/2014/main" id="{AF7C6F45-1A23-2443-842A-B5B1F4F0F931}"/>
              </a:ext>
            </a:extLst>
          </p:cNvPr>
          <p:cNvSpPr txBox="1"/>
          <p:nvPr/>
        </p:nvSpPr>
        <p:spPr>
          <a:xfrm>
            <a:off x="47076" y="768217"/>
            <a:ext cx="3581401" cy="338554"/>
          </a:xfrm>
          <a:prstGeom prst="rect">
            <a:avLst/>
          </a:prstGeom>
          <a:noFill/>
        </p:spPr>
        <p:txBody>
          <a:bodyPr wrap="square">
            <a:spAutoFit/>
          </a:bodyPr>
          <a:lstStyle/>
          <a:p>
            <a:r>
              <a:rPr lang="zh-CN" altLang="en-US" sz="1600" b="1" dirty="0">
                <a:solidFill>
                  <a:srgbClr val="A96CB1"/>
                </a:solidFill>
                <a:highlight>
                  <a:srgbClr val="F2E5EF"/>
                </a:highlight>
                <a:latin typeface="KaiTi" panose="02010609060101010101" pitchFamily="49" charset="-122"/>
                <a:ea typeface="KaiTi" panose="02010609060101010101" pitchFamily="49" charset="-122"/>
              </a:rPr>
              <a:t>技术报告，多位技术大牛点赞</a:t>
            </a:r>
            <a:r>
              <a:rPr lang="en-US" altLang="zh-CN" sz="1600" b="1" dirty="0">
                <a:solidFill>
                  <a:srgbClr val="A96CB1"/>
                </a:solidFill>
                <a:highlight>
                  <a:srgbClr val="F2E5EF"/>
                </a:highlight>
                <a:latin typeface="KaiTi" panose="02010609060101010101" pitchFamily="49" charset="-122"/>
                <a:ea typeface="KaiTi" panose="02010609060101010101" pitchFamily="49" charset="-122"/>
              </a:rPr>
              <a:t>🌟</a:t>
            </a:r>
            <a:endParaRPr lang="zh-CN" altLang="en-US" sz="1600" b="1" dirty="0">
              <a:solidFill>
                <a:srgbClr val="A96CB1"/>
              </a:solidFill>
              <a:highlight>
                <a:srgbClr val="F2E5EF"/>
              </a:highlight>
              <a:latin typeface="KaiTi" panose="02010609060101010101" pitchFamily="49" charset="-122"/>
              <a:ea typeface="KaiTi" panose="02010609060101010101" pitchFamily="49" charset="-122"/>
            </a:endParaRPr>
          </a:p>
        </p:txBody>
      </p:sp>
      <p:pic>
        <p:nvPicPr>
          <p:cNvPr id="3" name="图片 2" descr="文本&#10;&#10;中度可信度描述已自动生成">
            <a:extLst>
              <a:ext uri="{FF2B5EF4-FFF2-40B4-BE49-F238E27FC236}">
                <a16:creationId xmlns:a16="http://schemas.microsoft.com/office/drawing/2014/main" id="{F2A6D865-0108-2841-951F-1CEA91C88150}"/>
              </a:ext>
            </a:extLst>
          </p:cNvPr>
          <p:cNvPicPr>
            <a:picLocks noChangeAspect="1"/>
          </p:cNvPicPr>
          <p:nvPr/>
        </p:nvPicPr>
        <p:blipFill>
          <a:blip r:embed="rId3"/>
          <a:stretch>
            <a:fillRect/>
          </a:stretch>
        </p:blipFill>
        <p:spPr>
          <a:xfrm>
            <a:off x="107042" y="1114664"/>
            <a:ext cx="4531510" cy="592677"/>
          </a:xfrm>
          <a:prstGeom prst="rect">
            <a:avLst/>
          </a:prstGeom>
        </p:spPr>
      </p:pic>
      <p:sp>
        <p:nvSpPr>
          <p:cNvPr id="14" name="圆角矩形 13">
            <a:extLst>
              <a:ext uri="{FF2B5EF4-FFF2-40B4-BE49-F238E27FC236}">
                <a16:creationId xmlns:a16="http://schemas.microsoft.com/office/drawing/2014/main" id="{15012954-246F-FE46-8AD4-467C8B60BECC}"/>
              </a:ext>
            </a:extLst>
          </p:cNvPr>
          <p:cNvSpPr/>
          <p:nvPr/>
        </p:nvSpPr>
        <p:spPr>
          <a:xfrm>
            <a:off x="47076" y="748780"/>
            <a:ext cx="4531510" cy="979949"/>
          </a:xfrm>
          <a:prstGeom prst="roundRect">
            <a:avLst/>
          </a:prstGeom>
          <a:noFill/>
          <a:ln>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9" name="图片 8" descr="图表, 雷达图&#10;&#10;描述已自动生成">
            <a:extLst>
              <a:ext uri="{FF2B5EF4-FFF2-40B4-BE49-F238E27FC236}">
                <a16:creationId xmlns:a16="http://schemas.microsoft.com/office/drawing/2014/main" id="{1E9E54E7-11E9-E64E-874A-EE1C4713A6DB}"/>
              </a:ext>
            </a:extLst>
          </p:cNvPr>
          <p:cNvPicPr>
            <a:picLocks noChangeAspect="1"/>
          </p:cNvPicPr>
          <p:nvPr/>
        </p:nvPicPr>
        <p:blipFill>
          <a:blip r:embed="rId4"/>
          <a:stretch>
            <a:fillRect/>
          </a:stretch>
        </p:blipFill>
        <p:spPr>
          <a:xfrm>
            <a:off x="47076" y="1931539"/>
            <a:ext cx="6019097" cy="3380689"/>
          </a:xfrm>
          <a:prstGeom prst="rect">
            <a:avLst/>
          </a:prstGeom>
        </p:spPr>
      </p:pic>
      <p:sp>
        <p:nvSpPr>
          <p:cNvPr id="18" name="文本框 17">
            <a:extLst>
              <a:ext uri="{FF2B5EF4-FFF2-40B4-BE49-F238E27FC236}">
                <a16:creationId xmlns:a16="http://schemas.microsoft.com/office/drawing/2014/main" id="{EEF897E6-C161-8342-AD78-7F8BDF4641A3}"/>
              </a:ext>
            </a:extLst>
          </p:cNvPr>
          <p:cNvSpPr txBox="1"/>
          <p:nvPr/>
        </p:nvSpPr>
        <p:spPr>
          <a:xfrm>
            <a:off x="6342839" y="1782395"/>
            <a:ext cx="5500818" cy="3293209"/>
          </a:xfrm>
          <a:prstGeom prst="rect">
            <a:avLst/>
          </a:prstGeom>
          <a:noFill/>
        </p:spPr>
        <p:txBody>
          <a:bodyPr wrap="square">
            <a:spAutoFit/>
          </a:bodyPr>
          <a:lstStyle/>
          <a:p>
            <a:r>
              <a:rPr lang="zh-CN" altLang="en-US" sz="1600" b="0" i="0" dirty="0">
                <a:solidFill>
                  <a:srgbClr val="2C2C36"/>
                </a:solidFill>
                <a:effectLst/>
                <a:latin typeface="KaiTi" panose="02010609060101010101" pitchFamily="49" charset="-122"/>
                <a:ea typeface="KaiTi" panose="02010609060101010101" pitchFamily="49" charset="-122"/>
              </a:rPr>
              <a:t>模型融合是一种高效实现长到短推理的方法，因为它直接对模型参数进行操作，无需额外训练。</a:t>
            </a:r>
            <a:br>
              <a:rPr lang="zh-CN" altLang="en-US" sz="1600" dirty="0">
                <a:latin typeface="KaiTi" panose="02010609060101010101" pitchFamily="49" charset="-122"/>
                <a:ea typeface="KaiTi" panose="02010609060101010101" pitchFamily="49" charset="-122"/>
              </a:rPr>
            </a:br>
            <a:r>
              <a:rPr lang="en-US" altLang="zh-CN" sz="1600" b="0" i="0" dirty="0">
                <a:solidFill>
                  <a:srgbClr val="2C2C36"/>
                </a:solidFill>
                <a:effectLst/>
                <a:latin typeface="KaiTi" panose="02010609060101010101" pitchFamily="49" charset="-122"/>
                <a:ea typeface="KaiTi" panose="02010609060101010101" pitchFamily="49" charset="-122"/>
              </a:rPr>
              <a:t>• </a:t>
            </a:r>
            <a:r>
              <a:rPr lang="zh-CN" altLang="en-US" sz="1600" b="0" i="0" dirty="0">
                <a:solidFill>
                  <a:srgbClr val="2C2C36"/>
                </a:solidFill>
                <a:effectLst/>
                <a:latin typeface="KaiTi" panose="02010609060101010101" pitchFamily="49" charset="-122"/>
                <a:ea typeface="KaiTi" panose="02010609060101010101" pitchFamily="49" charset="-122"/>
              </a:rPr>
              <a:t>基于任务向量的融合方法，尤其是</a:t>
            </a:r>
            <a:r>
              <a:rPr lang="en-US" altLang="zh-CN" sz="1600" b="0" i="0" dirty="0">
                <a:solidFill>
                  <a:srgbClr val="2C2C36"/>
                </a:solidFill>
                <a:effectLst/>
                <a:latin typeface="KaiTi" panose="02010609060101010101" pitchFamily="49" charset="-122"/>
                <a:ea typeface="KaiTi" panose="02010609060101010101" pitchFamily="49" charset="-122"/>
              </a:rPr>
              <a:t>TA</a:t>
            </a:r>
            <a:r>
              <a:rPr lang="zh-CN" altLang="en-US" sz="1600" b="0" i="0" dirty="0">
                <a:solidFill>
                  <a:srgbClr val="2C2C36"/>
                </a:solidFill>
                <a:effectLst/>
                <a:latin typeface="KaiTi" panose="02010609060101010101" pitchFamily="49" charset="-122"/>
                <a:ea typeface="KaiTi" panose="02010609060101010101" pitchFamily="49" charset="-122"/>
              </a:rPr>
              <a:t>和</a:t>
            </a:r>
            <a:r>
              <a:rPr lang="en-US" altLang="zh-CN" sz="1600" b="0" i="0" dirty="0">
                <a:solidFill>
                  <a:srgbClr val="2C2C36"/>
                </a:solidFill>
                <a:effectLst/>
                <a:latin typeface="KaiTi" panose="02010609060101010101" pitchFamily="49" charset="-122"/>
                <a:ea typeface="KaiTi" panose="02010609060101010101" pitchFamily="49" charset="-122"/>
              </a:rPr>
              <a:t>TIES-Merging</a:t>
            </a:r>
            <a:r>
              <a:rPr lang="zh-CN" altLang="en-US" sz="1600" b="0" i="0" dirty="0">
                <a:solidFill>
                  <a:srgbClr val="2C2C36"/>
                </a:solidFill>
                <a:effectLst/>
                <a:latin typeface="KaiTi" panose="02010609060101010101" pitchFamily="49" charset="-122"/>
                <a:ea typeface="KaiTi" panose="02010609060101010101" pitchFamily="49" charset="-122"/>
              </a:rPr>
              <a:t>，在</a:t>
            </a:r>
            <a:r>
              <a:rPr lang="en-US" altLang="zh-CN" sz="1600" b="0" i="0" dirty="0">
                <a:solidFill>
                  <a:srgbClr val="2C2C36"/>
                </a:solidFill>
                <a:effectLst/>
                <a:latin typeface="KaiTi" panose="02010609060101010101" pitchFamily="49" charset="-122"/>
                <a:ea typeface="KaiTi" panose="02010609060101010101" pitchFamily="49" charset="-122"/>
              </a:rPr>
              <a:t>7B</a:t>
            </a:r>
            <a:r>
              <a:rPr lang="zh-CN" altLang="en-US" sz="1600" b="0" i="0" dirty="0">
                <a:solidFill>
                  <a:srgbClr val="2C2C36"/>
                </a:solidFill>
                <a:effectLst/>
                <a:latin typeface="KaiTi" panose="02010609060101010101" pitchFamily="49" charset="-122"/>
                <a:ea typeface="KaiTi" panose="02010609060101010101" pitchFamily="49" charset="-122"/>
              </a:rPr>
              <a:t>模型上可实现约</a:t>
            </a:r>
            <a:r>
              <a:rPr lang="en-US" altLang="zh-CN" sz="1600" b="0" i="0" dirty="0">
                <a:solidFill>
                  <a:srgbClr val="2C2C36"/>
                </a:solidFill>
                <a:effectLst/>
                <a:latin typeface="KaiTi" panose="02010609060101010101" pitchFamily="49" charset="-122"/>
                <a:ea typeface="KaiTi" panose="02010609060101010101" pitchFamily="49" charset="-122"/>
              </a:rPr>
              <a:t>50%</a:t>
            </a:r>
            <a:r>
              <a:rPr lang="zh-CN" altLang="en-US" sz="1600" b="0" i="0" dirty="0">
                <a:solidFill>
                  <a:srgbClr val="2C2C36"/>
                </a:solidFill>
                <a:effectLst/>
                <a:latin typeface="KaiTi" panose="02010609060101010101" pitchFamily="49" charset="-122"/>
                <a:ea typeface="KaiTi" panose="02010609060101010101" pitchFamily="49" charset="-122"/>
              </a:rPr>
              <a:t>的长度压缩，同时保持准确率甚至略有提升。</a:t>
            </a:r>
            <a:br>
              <a:rPr lang="zh-CN" altLang="en-US" sz="1600" dirty="0">
                <a:latin typeface="KaiTi" panose="02010609060101010101" pitchFamily="49" charset="-122"/>
                <a:ea typeface="KaiTi" panose="02010609060101010101" pitchFamily="49" charset="-122"/>
              </a:rPr>
            </a:br>
            <a:r>
              <a:rPr lang="en-US" altLang="zh-CN" sz="1600" b="0" i="0" dirty="0">
                <a:solidFill>
                  <a:srgbClr val="2C2C36"/>
                </a:solidFill>
                <a:effectLst/>
                <a:latin typeface="KaiTi" panose="02010609060101010101" pitchFamily="49" charset="-122"/>
                <a:ea typeface="KaiTi" panose="02010609060101010101" pitchFamily="49" charset="-122"/>
              </a:rPr>
              <a:t>• </a:t>
            </a:r>
            <a:r>
              <a:rPr lang="zh-CN" altLang="en-US" sz="1600" b="0" i="0" dirty="0">
                <a:solidFill>
                  <a:srgbClr val="2C2C36"/>
                </a:solidFill>
                <a:effectLst/>
                <a:latin typeface="KaiTi" panose="02010609060101010101" pitchFamily="49" charset="-122"/>
                <a:ea typeface="KaiTi" panose="02010609060101010101" pitchFamily="49" charset="-122"/>
              </a:rPr>
              <a:t>基于</a:t>
            </a:r>
            <a:r>
              <a:rPr lang="en-US" altLang="zh-CN" sz="1600" b="0" i="0" dirty="0">
                <a:solidFill>
                  <a:srgbClr val="2C2C36"/>
                </a:solidFill>
                <a:effectLst/>
                <a:latin typeface="KaiTi" panose="02010609060101010101" pitchFamily="49" charset="-122"/>
                <a:ea typeface="KaiTi" panose="02010609060101010101" pitchFamily="49" charset="-122"/>
              </a:rPr>
              <a:t>SVD</a:t>
            </a:r>
            <a:r>
              <a:rPr lang="zh-CN" altLang="en-US" sz="1600" b="0" i="0" dirty="0">
                <a:solidFill>
                  <a:srgbClr val="2C2C36"/>
                </a:solidFill>
                <a:effectLst/>
                <a:latin typeface="KaiTi" panose="02010609060101010101" pitchFamily="49" charset="-122"/>
                <a:ea typeface="KaiTi" panose="02010609060101010101" pitchFamily="49" charset="-122"/>
              </a:rPr>
              <a:t>的融合方法效果有限，仅在任务向量具有低秩谱特性时才具备一定可行性。</a:t>
            </a:r>
            <a:br>
              <a:rPr lang="zh-CN" altLang="en-US" sz="1600" dirty="0">
                <a:latin typeface="KaiTi" panose="02010609060101010101" pitchFamily="49" charset="-122"/>
                <a:ea typeface="KaiTi" panose="02010609060101010101" pitchFamily="49" charset="-122"/>
              </a:rPr>
            </a:br>
            <a:r>
              <a:rPr lang="en-US" altLang="zh-CN" sz="1600" b="0" i="0" dirty="0">
                <a:solidFill>
                  <a:srgbClr val="2C2C36"/>
                </a:solidFill>
                <a:effectLst/>
                <a:latin typeface="KaiTi" panose="02010609060101010101" pitchFamily="49" charset="-122"/>
                <a:ea typeface="KaiTi" panose="02010609060101010101" pitchFamily="49" charset="-122"/>
              </a:rPr>
              <a:t>• </a:t>
            </a:r>
            <a:r>
              <a:rPr lang="zh-CN" altLang="en-US" sz="1600" b="0" i="0" dirty="0">
                <a:solidFill>
                  <a:schemeClr val="accent1"/>
                </a:solidFill>
                <a:effectLst/>
                <a:latin typeface="KaiTi" panose="02010609060101010101" pitchFamily="49" charset="-122"/>
                <a:ea typeface="KaiTi" panose="02010609060101010101" pitchFamily="49" charset="-122"/>
              </a:rPr>
              <a:t>基于激活的融合是未来方向，其在推理准确率（</a:t>
            </a:r>
            <a:r>
              <a:rPr lang="en-US" altLang="zh-CN" sz="1600" b="0" i="0" dirty="0">
                <a:solidFill>
                  <a:schemeClr val="accent1"/>
                </a:solidFill>
                <a:effectLst/>
                <a:latin typeface="KaiTi" panose="02010609060101010101" pitchFamily="49" charset="-122"/>
                <a:ea typeface="KaiTi" panose="02010609060101010101" pitchFamily="49" charset="-122"/>
              </a:rPr>
              <a:t>+1.9</a:t>
            </a:r>
            <a:r>
              <a:rPr lang="zh-CN" altLang="en-US" sz="1600" b="0" i="0" dirty="0">
                <a:solidFill>
                  <a:schemeClr val="accent1"/>
                </a:solidFill>
                <a:effectLst/>
                <a:latin typeface="KaiTi" panose="02010609060101010101" pitchFamily="49" charset="-122"/>
                <a:ea typeface="KaiTi" panose="02010609060101010101" pitchFamily="49" charset="-122"/>
              </a:rPr>
              <a:t>）和响应长度压缩率（</a:t>
            </a:r>
            <a:r>
              <a:rPr lang="en-US" altLang="zh-CN" sz="1600" b="0" i="0" dirty="0">
                <a:solidFill>
                  <a:schemeClr val="accent1"/>
                </a:solidFill>
                <a:effectLst/>
                <a:latin typeface="KaiTi" panose="02010609060101010101" pitchFamily="49" charset="-122"/>
                <a:ea typeface="KaiTi" panose="02010609060101010101" pitchFamily="49" charset="-122"/>
              </a:rPr>
              <a:t>-49.8%</a:t>
            </a:r>
            <a:r>
              <a:rPr lang="zh-CN" altLang="en-US" sz="1600" b="0" i="0" dirty="0">
                <a:solidFill>
                  <a:schemeClr val="accent1"/>
                </a:solidFill>
                <a:effectLst/>
                <a:latin typeface="KaiTi" panose="02010609060101010101" pitchFamily="49" charset="-122"/>
                <a:ea typeface="KaiTi" panose="02010609060101010101" pitchFamily="49" charset="-122"/>
              </a:rPr>
              <a:t>）上表现突出。</a:t>
            </a:r>
            <a:br>
              <a:rPr lang="zh-CN" altLang="en-US" sz="1600" dirty="0">
                <a:solidFill>
                  <a:schemeClr val="accent1"/>
                </a:solidFill>
                <a:latin typeface="KaiTi" panose="02010609060101010101" pitchFamily="49" charset="-122"/>
                <a:ea typeface="KaiTi" panose="02010609060101010101" pitchFamily="49" charset="-122"/>
              </a:rPr>
            </a:br>
            <a:r>
              <a:rPr lang="en-US" altLang="zh-CN" sz="1600" b="0" i="0" dirty="0">
                <a:solidFill>
                  <a:srgbClr val="2C2C36"/>
                </a:solidFill>
                <a:effectLst/>
                <a:latin typeface="KaiTi" panose="02010609060101010101" pitchFamily="49" charset="-122"/>
                <a:ea typeface="KaiTi" panose="02010609060101010101" pitchFamily="49" charset="-122"/>
              </a:rPr>
              <a:t>• </a:t>
            </a:r>
            <a:r>
              <a:rPr lang="zh-CN" altLang="en-US" sz="1600" b="0" i="0" dirty="0">
                <a:solidFill>
                  <a:srgbClr val="2C2C36"/>
                </a:solidFill>
                <a:effectLst/>
                <a:latin typeface="KaiTi" panose="02010609060101010101" pitchFamily="49" charset="-122"/>
                <a:ea typeface="KaiTi" panose="02010609060101010101" pitchFamily="49" charset="-122"/>
              </a:rPr>
              <a:t>在</a:t>
            </a:r>
            <a:r>
              <a:rPr lang="en-US" altLang="zh-CN" sz="1600" b="0" i="0" dirty="0">
                <a:solidFill>
                  <a:srgbClr val="2C2C36"/>
                </a:solidFill>
                <a:effectLst/>
                <a:latin typeface="KaiTi" panose="02010609060101010101" pitchFamily="49" charset="-122"/>
                <a:ea typeface="KaiTi" panose="02010609060101010101" pitchFamily="49" charset="-122"/>
              </a:rPr>
              <a:t>1.5B</a:t>
            </a:r>
            <a:r>
              <a:rPr lang="zh-CN" altLang="en-US" sz="1600" b="0" i="0" dirty="0">
                <a:solidFill>
                  <a:srgbClr val="2C2C36"/>
                </a:solidFill>
                <a:effectLst/>
                <a:latin typeface="KaiTi" panose="02010609060101010101" pitchFamily="49" charset="-122"/>
                <a:ea typeface="KaiTi" panose="02010609060101010101" pitchFamily="49" charset="-122"/>
              </a:rPr>
              <a:t>规模模型上应用融合方法对简单任务仍有效，但小模型难以通过融合学会长链推理能力。</a:t>
            </a:r>
            <a:br>
              <a:rPr lang="zh-CN" altLang="en-US" sz="1600" dirty="0">
                <a:latin typeface="KaiTi" panose="02010609060101010101" pitchFamily="49" charset="-122"/>
                <a:ea typeface="KaiTi" panose="02010609060101010101" pitchFamily="49" charset="-122"/>
              </a:rPr>
            </a:br>
            <a:r>
              <a:rPr lang="en-US" altLang="zh-CN" sz="1600" b="0" i="0" dirty="0">
                <a:solidFill>
                  <a:srgbClr val="2C2C36"/>
                </a:solidFill>
                <a:effectLst/>
                <a:latin typeface="KaiTi" panose="02010609060101010101" pitchFamily="49" charset="-122"/>
                <a:ea typeface="KaiTi" panose="02010609060101010101" pitchFamily="49" charset="-122"/>
              </a:rPr>
              <a:t>• </a:t>
            </a:r>
            <a:r>
              <a:rPr lang="zh-CN" altLang="en-US" sz="1600" b="0" i="0" dirty="0">
                <a:solidFill>
                  <a:srgbClr val="2C2C36"/>
                </a:solidFill>
                <a:effectLst/>
                <a:latin typeface="KaiTi" panose="02010609060101010101" pitchFamily="49" charset="-122"/>
                <a:ea typeface="KaiTi" panose="02010609060101010101" pitchFamily="49" charset="-122"/>
              </a:rPr>
              <a:t>大规模模型（</a:t>
            </a:r>
            <a:r>
              <a:rPr lang="en-US" altLang="zh-CN" sz="1600" b="0" i="0" dirty="0">
                <a:solidFill>
                  <a:srgbClr val="2C2C36"/>
                </a:solidFill>
                <a:effectLst/>
                <a:latin typeface="KaiTi" panose="02010609060101010101" pitchFamily="49" charset="-122"/>
                <a:ea typeface="KaiTi" panose="02010609060101010101" pitchFamily="49" charset="-122"/>
              </a:rPr>
              <a:t>14B</a:t>
            </a:r>
            <a:r>
              <a:rPr lang="zh-CN" altLang="en-US" sz="1600" b="0" i="0" dirty="0">
                <a:solidFill>
                  <a:srgbClr val="2C2C36"/>
                </a:solidFill>
                <a:effectLst/>
                <a:latin typeface="KaiTi" panose="02010609060101010101" pitchFamily="49" charset="-122"/>
                <a:ea typeface="KaiTi" panose="02010609060101010101" pitchFamily="49" charset="-122"/>
              </a:rPr>
              <a:t>和</a:t>
            </a:r>
            <a:r>
              <a:rPr lang="en-US" altLang="zh-CN" sz="1600" b="0" i="0" dirty="0">
                <a:solidFill>
                  <a:srgbClr val="2C2C36"/>
                </a:solidFill>
                <a:effectLst/>
                <a:latin typeface="KaiTi" panose="02010609060101010101" pitchFamily="49" charset="-122"/>
                <a:ea typeface="KaiTi" panose="02010609060101010101" pitchFamily="49" charset="-122"/>
              </a:rPr>
              <a:t>32B</a:t>
            </a:r>
            <a:r>
              <a:rPr lang="zh-CN" altLang="en-US" sz="1600" b="0" i="0" dirty="0">
                <a:solidFill>
                  <a:srgbClr val="2C2C36"/>
                </a:solidFill>
                <a:effectLst/>
                <a:latin typeface="KaiTi" panose="02010609060101010101" pitchFamily="49" charset="-122"/>
                <a:ea typeface="KaiTi" panose="02010609060101010101" pitchFamily="49" charset="-122"/>
              </a:rPr>
              <a:t>）的融合在显著压缩响应长度的同时维持推理性能仍面临较大挑战。</a:t>
            </a:r>
            <a:endParaRPr lang="zh-CN" altLang="en-US" sz="1600" dirty="0">
              <a:latin typeface="KaiTi" panose="02010609060101010101" pitchFamily="49" charset="-122"/>
              <a:ea typeface="KaiTi" panose="02010609060101010101" pitchFamily="49" charset="-122"/>
            </a:endParaRPr>
          </a:p>
        </p:txBody>
      </p:sp>
    </p:spTree>
    <p:extLst>
      <p:ext uri="{BB962C8B-B14F-4D97-AF65-F5344CB8AC3E}">
        <p14:creationId xmlns:p14="http://schemas.microsoft.com/office/powerpoint/2010/main" val="39571484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文字图案&#10;&#10;中度可信度描述已自动生成">
            <a:extLst>
              <a:ext uri="{FF2B5EF4-FFF2-40B4-BE49-F238E27FC236}">
                <a16:creationId xmlns:a16="http://schemas.microsoft.com/office/drawing/2014/main" id="{5C7C22B2-0BC4-AD44-B6CC-5A87CB5D736F}"/>
              </a:ext>
            </a:extLst>
          </p:cNvPr>
          <p:cNvPicPr>
            <a:picLocks noChangeAspect="1"/>
          </p:cNvPicPr>
          <p:nvPr/>
        </p:nvPicPr>
        <p:blipFill>
          <a:blip r:embed="rId2"/>
          <a:stretch>
            <a:fillRect/>
          </a:stretch>
        </p:blipFill>
        <p:spPr>
          <a:xfrm>
            <a:off x="10447282" y="0"/>
            <a:ext cx="1744717" cy="979949"/>
          </a:xfrm>
          <a:prstGeom prst="rect">
            <a:avLst/>
          </a:prstGeom>
        </p:spPr>
      </p:pic>
      <p:sp>
        <p:nvSpPr>
          <p:cNvPr id="10" name="圆角矩形 9">
            <a:extLst>
              <a:ext uri="{FF2B5EF4-FFF2-40B4-BE49-F238E27FC236}">
                <a16:creationId xmlns:a16="http://schemas.microsoft.com/office/drawing/2014/main" id="{90D38BBE-B5B1-594F-B8BC-B390D9FCB90B}"/>
              </a:ext>
            </a:extLst>
          </p:cNvPr>
          <p:cNvSpPr/>
          <p:nvPr/>
        </p:nvSpPr>
        <p:spPr>
          <a:xfrm>
            <a:off x="-1" y="94547"/>
            <a:ext cx="10047891" cy="592677"/>
          </a:xfrm>
          <a:prstGeom prst="roundRect">
            <a:avLst/>
          </a:prstGeom>
          <a:solidFill>
            <a:srgbClr val="F2E5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800" b="1" dirty="0">
              <a:solidFill>
                <a:schemeClr val="tx1"/>
              </a:solidFill>
              <a:latin typeface="KaiTi" panose="02010609060101010101" pitchFamily="49" charset="-122"/>
              <a:ea typeface="KaiTi" panose="02010609060101010101" pitchFamily="49" charset="-122"/>
            </a:endParaRPr>
          </a:p>
        </p:txBody>
      </p:sp>
      <p:sp>
        <p:nvSpPr>
          <p:cNvPr id="24" name="文本框 23">
            <a:extLst>
              <a:ext uri="{FF2B5EF4-FFF2-40B4-BE49-F238E27FC236}">
                <a16:creationId xmlns:a16="http://schemas.microsoft.com/office/drawing/2014/main" id="{0DA72D03-6E90-3543-8186-D412AD50469A}"/>
              </a:ext>
            </a:extLst>
          </p:cNvPr>
          <p:cNvSpPr txBox="1"/>
          <p:nvPr/>
        </p:nvSpPr>
        <p:spPr>
          <a:xfrm>
            <a:off x="-108857" y="166808"/>
            <a:ext cx="8799786" cy="646331"/>
          </a:xfrm>
          <a:prstGeom prst="rect">
            <a:avLst/>
          </a:prstGeom>
          <a:noFill/>
        </p:spPr>
        <p:txBody>
          <a:bodyPr wrap="square">
            <a:spAutoFit/>
          </a:bodyPr>
          <a:lstStyle/>
          <a:p>
            <a:pPr algn="ctr"/>
            <a:r>
              <a:rPr lang="en-US" altLang="zh-CN" b="1" dirty="0">
                <a:latin typeface="Times New Roman" panose="02020603050405020304" pitchFamily="18" charset="0"/>
                <a:ea typeface="KaiTi" panose="02010609060101010101" pitchFamily="49" charset="-122"/>
                <a:cs typeface="Times New Roman" panose="02020603050405020304" pitchFamily="18" charset="0"/>
              </a:rPr>
              <a:t>ACM</a:t>
            </a:r>
            <a:r>
              <a:rPr lang="zh-CN" altLang="en-US" b="1" dirty="0">
                <a:latin typeface="Times New Roman" panose="02020603050405020304" pitchFamily="18" charset="0"/>
                <a:ea typeface="KaiTi" panose="02010609060101010101" pitchFamily="49" charset="-122"/>
                <a:cs typeface="Times New Roman" panose="02020603050405020304" pitchFamily="18" charset="0"/>
              </a:rPr>
              <a:t>：</a:t>
            </a:r>
            <a:r>
              <a:rPr lang="en-US" altLang="zh-CN" b="1" dirty="0">
                <a:latin typeface="Times New Roman" panose="02020603050405020304" pitchFamily="18" charset="0"/>
                <a:ea typeface="KaiTi" panose="02010609060101010101" pitchFamily="49" charset="-122"/>
                <a:cs typeface="Times New Roman" panose="02020603050405020304" pitchFamily="18" charset="0"/>
              </a:rPr>
              <a:t>Activation-Guided Consensus Merging for Large Language Models</a:t>
            </a:r>
          </a:p>
          <a:p>
            <a:pPr algn="ctr"/>
            <a:endParaRPr lang="en-HK" altLang="zh-CN" b="1" dirty="0">
              <a:latin typeface="Times New Roman" panose="02020603050405020304" pitchFamily="18" charset="0"/>
              <a:ea typeface="KaiTi" panose="02010609060101010101" pitchFamily="49" charset="-122"/>
              <a:cs typeface="Times New Roman" panose="02020603050405020304" pitchFamily="18" charset="0"/>
            </a:endParaRPr>
          </a:p>
        </p:txBody>
      </p:sp>
      <p:pic>
        <p:nvPicPr>
          <p:cNvPr id="4" name="图片 3" descr="图形用户界面, 图示&#10;&#10;描述已自动生成">
            <a:extLst>
              <a:ext uri="{FF2B5EF4-FFF2-40B4-BE49-F238E27FC236}">
                <a16:creationId xmlns:a16="http://schemas.microsoft.com/office/drawing/2014/main" id="{816B9A9A-FB48-3048-AE7A-4ABB16EEE827}"/>
              </a:ext>
            </a:extLst>
          </p:cNvPr>
          <p:cNvPicPr>
            <a:picLocks noChangeAspect="1"/>
          </p:cNvPicPr>
          <p:nvPr/>
        </p:nvPicPr>
        <p:blipFill>
          <a:blip r:embed="rId3"/>
          <a:stretch>
            <a:fillRect/>
          </a:stretch>
        </p:blipFill>
        <p:spPr>
          <a:xfrm>
            <a:off x="87084" y="885400"/>
            <a:ext cx="7019281" cy="3891205"/>
          </a:xfrm>
          <a:prstGeom prst="rect">
            <a:avLst/>
          </a:prstGeom>
        </p:spPr>
      </p:pic>
      <p:sp>
        <p:nvSpPr>
          <p:cNvPr id="13" name="文本框 12">
            <a:extLst>
              <a:ext uri="{FF2B5EF4-FFF2-40B4-BE49-F238E27FC236}">
                <a16:creationId xmlns:a16="http://schemas.microsoft.com/office/drawing/2014/main" id="{962DB37C-C1FB-D541-B96E-D305611848E5}"/>
              </a:ext>
            </a:extLst>
          </p:cNvPr>
          <p:cNvSpPr txBox="1"/>
          <p:nvPr/>
        </p:nvSpPr>
        <p:spPr>
          <a:xfrm>
            <a:off x="7106365" y="2813101"/>
            <a:ext cx="4547448" cy="3416320"/>
          </a:xfrm>
          <a:prstGeom prst="rect">
            <a:avLst/>
          </a:prstGeom>
          <a:noFill/>
        </p:spPr>
        <p:txBody>
          <a:bodyPr wrap="square">
            <a:spAutoFit/>
          </a:bodyPr>
          <a:lstStyle/>
          <a:p>
            <a:r>
              <a:rPr lang="zh-CN" altLang="en-US" sz="1800" b="1" dirty="0">
                <a:latin typeface="KaiTi" panose="02010609060101010101" pitchFamily="49" charset="-122"/>
                <a:ea typeface="KaiTi" panose="02010609060101010101" pitchFamily="49" charset="-122"/>
                <a:cs typeface="Times New Roman" panose="02020603050405020304" pitchFamily="18" charset="0"/>
              </a:rPr>
              <a:t>其他方法存在的问题：</a:t>
            </a:r>
            <a:r>
              <a:rPr lang="zh-CN" altLang="en-US" b="0" i="0" dirty="0">
                <a:solidFill>
                  <a:srgbClr val="2C2C36"/>
                </a:solidFill>
                <a:effectLst/>
                <a:latin typeface="KaiTi" panose="02010609060101010101" pitchFamily="49" charset="-122"/>
                <a:ea typeface="KaiTi" panose="02010609060101010101" pitchFamily="49" charset="-122"/>
              </a:rPr>
              <a:t>目前基于任务向量的方法大多采用静态系数，对所有参数和任务进行</a:t>
            </a:r>
            <a:r>
              <a:rPr lang="zh-CN" altLang="en-US" b="0" i="0" u="sng" dirty="0">
                <a:solidFill>
                  <a:schemeClr val="accent1"/>
                </a:solidFill>
                <a:effectLst/>
                <a:latin typeface="KaiTi" panose="02010609060101010101" pitchFamily="49" charset="-122"/>
                <a:ea typeface="KaiTi" panose="02010609060101010101" pitchFamily="49" charset="-122"/>
              </a:rPr>
              <a:t>统一缩放</a:t>
            </a:r>
            <a:r>
              <a:rPr lang="zh-CN" altLang="en-US" b="0" i="0" dirty="0">
                <a:solidFill>
                  <a:srgbClr val="2C2C36"/>
                </a:solidFill>
                <a:effectLst/>
                <a:latin typeface="KaiTi" panose="02010609060101010101" pitchFamily="49" charset="-122"/>
                <a:ea typeface="KaiTi" panose="02010609060101010101" pitchFamily="49" charset="-122"/>
              </a:rPr>
              <a:t>。这种简化假设所有神经网络权重对任务的重要性一致，</a:t>
            </a:r>
            <a:r>
              <a:rPr lang="zh-CN" altLang="en-US" b="0" i="0" u="sng" dirty="0">
                <a:solidFill>
                  <a:schemeClr val="accent1"/>
                </a:solidFill>
                <a:effectLst/>
                <a:latin typeface="KaiTi" panose="02010609060101010101" pitchFamily="49" charset="-122"/>
                <a:ea typeface="KaiTi" panose="02010609060101010101" pitchFamily="49" charset="-122"/>
              </a:rPr>
              <a:t>忽略了不同层在功能上的差异</a:t>
            </a:r>
            <a:r>
              <a:rPr lang="zh-CN" altLang="en-US" b="0" i="0" dirty="0">
                <a:solidFill>
                  <a:srgbClr val="2C2C36"/>
                </a:solidFill>
                <a:effectLst/>
                <a:latin typeface="KaiTi" panose="02010609060101010101" pitchFamily="49" charset="-122"/>
                <a:ea typeface="KaiTi" panose="02010609060101010101" pitchFamily="49" charset="-122"/>
              </a:rPr>
              <a:t>。实际上，不同层的重要性往往不同，比如在长到短推理任务中，控制生成长度的</a:t>
            </a:r>
            <a:r>
              <a:rPr lang="en-US" altLang="zh-CN" b="0" i="0" dirty="0" err="1">
                <a:solidFill>
                  <a:srgbClr val="2C2C36"/>
                </a:solidFill>
                <a:effectLst/>
                <a:latin typeface="KaiTi" panose="02010609060101010101" pitchFamily="49" charset="-122"/>
                <a:ea typeface="KaiTi" panose="02010609060101010101" pitchFamily="49" charset="-122"/>
              </a:rPr>
              <a:t>lm_head</a:t>
            </a:r>
            <a:r>
              <a:rPr lang="zh-CN" altLang="en-US" b="0" i="0" dirty="0">
                <a:solidFill>
                  <a:srgbClr val="2C2C36"/>
                </a:solidFill>
                <a:effectLst/>
                <a:latin typeface="KaiTi" panose="02010609060101010101" pitchFamily="49" charset="-122"/>
                <a:ea typeface="KaiTi" panose="02010609060101010101" pitchFamily="49" charset="-122"/>
              </a:rPr>
              <a:t>层可能需要与其他层不同的权重系数。为了解决这一问题，一些新方法利用梯度或激活值来为不同层分配特定的系数。</a:t>
            </a:r>
            <a:r>
              <a:rPr lang="zh-CN" altLang="en-US" b="0" i="0" u="sng" dirty="0">
                <a:solidFill>
                  <a:schemeClr val="accent1"/>
                </a:solidFill>
                <a:effectLst/>
                <a:latin typeface="KaiTi" panose="02010609060101010101" pitchFamily="49" charset="-122"/>
                <a:ea typeface="KaiTi" panose="02010609060101010101" pitchFamily="49" charset="-122"/>
              </a:rPr>
              <a:t>但这些方法要么只关注预训练模型的激活而忽略模型间关系，要么需要复杂的反向传播计算。</a:t>
            </a:r>
            <a:endParaRPr lang="zh-CN" altLang="en-US" u="sng" dirty="0">
              <a:solidFill>
                <a:schemeClr val="accent1"/>
              </a:solidFill>
            </a:endParaRPr>
          </a:p>
        </p:txBody>
      </p:sp>
      <p:sp>
        <p:nvSpPr>
          <p:cNvPr id="15" name="文本框 14">
            <a:extLst>
              <a:ext uri="{FF2B5EF4-FFF2-40B4-BE49-F238E27FC236}">
                <a16:creationId xmlns:a16="http://schemas.microsoft.com/office/drawing/2014/main" id="{4BA3C9E8-FF4C-1A4B-BB56-50CD07CEDC67}"/>
              </a:ext>
            </a:extLst>
          </p:cNvPr>
          <p:cNvSpPr txBox="1"/>
          <p:nvPr/>
        </p:nvSpPr>
        <p:spPr>
          <a:xfrm>
            <a:off x="7106365" y="1001222"/>
            <a:ext cx="4724400" cy="1477328"/>
          </a:xfrm>
          <a:prstGeom prst="rect">
            <a:avLst/>
          </a:prstGeom>
          <a:noFill/>
        </p:spPr>
        <p:txBody>
          <a:bodyPr wrap="square">
            <a:spAutoFit/>
          </a:bodyPr>
          <a:lstStyle/>
          <a:p>
            <a:r>
              <a:rPr lang="zh-CN" altLang="en-US" b="1" i="0" dirty="0">
                <a:solidFill>
                  <a:srgbClr val="2C2C36"/>
                </a:solidFill>
                <a:effectLst/>
                <a:latin typeface="KaiTi" panose="02010609060101010101" pitchFamily="49" charset="-122"/>
                <a:ea typeface="KaiTi" panose="02010609060101010101" pitchFamily="49" charset="-122"/>
              </a:rPr>
              <a:t>一些预设知识</a:t>
            </a:r>
            <a:r>
              <a:rPr lang="zh-CN" altLang="en-US" b="0" i="0" dirty="0">
                <a:solidFill>
                  <a:srgbClr val="2C2C36"/>
                </a:solidFill>
                <a:effectLst/>
                <a:latin typeface="KaiTi" panose="02010609060101010101" pitchFamily="49" charset="-122"/>
                <a:ea typeface="KaiTi" panose="02010609060101010101" pitchFamily="49" charset="-122"/>
              </a:rPr>
              <a:t>：在模型融合框架中，任务向量成为表达任务知识的关键组成部分。它被定义为预训练模型与微调模型之间的参数差异，理论上可以通过线性运算实现不同模型能力的融合。</a:t>
            </a:r>
            <a:endParaRPr lang="zh-CN" altLang="en-US" dirty="0">
              <a:latin typeface="KaiTi" panose="02010609060101010101" pitchFamily="49" charset="-122"/>
              <a:ea typeface="KaiTi" panose="02010609060101010101" pitchFamily="49" charset="-122"/>
            </a:endParaRPr>
          </a:p>
        </p:txBody>
      </p:sp>
      <p:pic>
        <p:nvPicPr>
          <p:cNvPr id="11" name="图片 10" descr="图片包含 文本&#10;&#10;描述已自动生成">
            <a:extLst>
              <a:ext uri="{FF2B5EF4-FFF2-40B4-BE49-F238E27FC236}">
                <a16:creationId xmlns:a16="http://schemas.microsoft.com/office/drawing/2014/main" id="{67C332D4-0321-0A46-BFE8-22FB823C4F01}"/>
              </a:ext>
            </a:extLst>
          </p:cNvPr>
          <p:cNvPicPr>
            <a:picLocks noChangeAspect="1"/>
          </p:cNvPicPr>
          <p:nvPr/>
        </p:nvPicPr>
        <p:blipFill>
          <a:blip r:embed="rId4"/>
          <a:stretch>
            <a:fillRect/>
          </a:stretch>
        </p:blipFill>
        <p:spPr>
          <a:xfrm>
            <a:off x="8548239" y="2333013"/>
            <a:ext cx="1663700" cy="381000"/>
          </a:xfrm>
          <a:prstGeom prst="rect">
            <a:avLst/>
          </a:prstGeom>
        </p:spPr>
      </p:pic>
      <p:pic>
        <p:nvPicPr>
          <p:cNvPr id="16" name="图片 15" descr="图示&#10;&#10;描述已自动生成">
            <a:extLst>
              <a:ext uri="{FF2B5EF4-FFF2-40B4-BE49-F238E27FC236}">
                <a16:creationId xmlns:a16="http://schemas.microsoft.com/office/drawing/2014/main" id="{81EFE691-DC19-6D49-9B5D-77F36E52826C}"/>
              </a:ext>
            </a:extLst>
          </p:cNvPr>
          <p:cNvPicPr>
            <a:picLocks noChangeAspect="1"/>
          </p:cNvPicPr>
          <p:nvPr/>
        </p:nvPicPr>
        <p:blipFill>
          <a:blip r:embed="rId5"/>
          <a:stretch>
            <a:fillRect/>
          </a:stretch>
        </p:blipFill>
        <p:spPr>
          <a:xfrm>
            <a:off x="1445986" y="4870521"/>
            <a:ext cx="3376385" cy="1196269"/>
          </a:xfrm>
          <a:prstGeom prst="rect">
            <a:avLst/>
          </a:prstGeom>
        </p:spPr>
      </p:pic>
      <p:sp>
        <p:nvSpPr>
          <p:cNvPr id="12" name="文本框 11">
            <a:extLst>
              <a:ext uri="{FF2B5EF4-FFF2-40B4-BE49-F238E27FC236}">
                <a16:creationId xmlns:a16="http://schemas.microsoft.com/office/drawing/2014/main" id="{E46792FB-014D-7C4D-BD66-CCD5C0612BC7}"/>
              </a:ext>
            </a:extLst>
          </p:cNvPr>
          <p:cNvSpPr txBox="1"/>
          <p:nvPr/>
        </p:nvSpPr>
        <p:spPr>
          <a:xfrm>
            <a:off x="4002274" y="826669"/>
            <a:ext cx="1640193" cy="369332"/>
          </a:xfrm>
          <a:prstGeom prst="rect">
            <a:avLst/>
          </a:prstGeom>
          <a:noFill/>
        </p:spPr>
        <p:txBody>
          <a:bodyPr wrap="none" rtlCol="0">
            <a:spAutoFit/>
          </a:bodyPr>
          <a:lstStyle/>
          <a:p>
            <a:r>
              <a:rPr kumimoji="1" lang="en-US" altLang="zh-CN" b="1" dirty="0">
                <a:solidFill>
                  <a:srgbClr val="C00000"/>
                </a:solidFill>
                <a:latin typeface="Times New Roman" panose="02020603050405020304" pitchFamily="18" charset="0"/>
                <a:cs typeface="Times New Roman" panose="02020603050405020304" pitchFamily="18" charset="0"/>
              </a:rPr>
              <a:t>NeurIPS’25</a:t>
            </a:r>
            <a:r>
              <a:rPr kumimoji="1" lang="zh-CN" altLang="en-US" b="1" dirty="0">
                <a:solidFill>
                  <a:srgbClr val="C00000"/>
                </a:solidFill>
                <a:latin typeface="Times New Roman" panose="02020603050405020304" pitchFamily="18" charset="0"/>
                <a:cs typeface="Times New Roman" panose="02020603050405020304" pitchFamily="18" charset="0"/>
              </a:rPr>
              <a:t> </a:t>
            </a:r>
            <a:r>
              <a:rPr kumimoji="1" lang="en-US" altLang="zh-CN" b="1" dirty="0">
                <a:solidFill>
                  <a:srgbClr val="C00000"/>
                </a:solidFill>
                <a:latin typeface="Times New Roman" panose="02020603050405020304" pitchFamily="18" charset="0"/>
                <a:cs typeface="Times New Roman" panose="02020603050405020304" pitchFamily="18" charset="0"/>
              </a:rPr>
              <a:t>🎫</a:t>
            </a:r>
            <a:endParaRPr kumimoji="1" lang="zh-CN" altLang="en-US" b="1" dirty="0">
              <a:solidFill>
                <a:srgbClr val="C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220394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文字图案&#10;&#10;中度可信度描述已自动生成">
            <a:extLst>
              <a:ext uri="{FF2B5EF4-FFF2-40B4-BE49-F238E27FC236}">
                <a16:creationId xmlns:a16="http://schemas.microsoft.com/office/drawing/2014/main" id="{5C7C22B2-0BC4-AD44-B6CC-5A87CB5D736F}"/>
              </a:ext>
            </a:extLst>
          </p:cNvPr>
          <p:cNvPicPr>
            <a:picLocks noChangeAspect="1"/>
          </p:cNvPicPr>
          <p:nvPr/>
        </p:nvPicPr>
        <p:blipFill>
          <a:blip r:embed="rId2"/>
          <a:stretch>
            <a:fillRect/>
          </a:stretch>
        </p:blipFill>
        <p:spPr>
          <a:xfrm>
            <a:off x="10447282" y="0"/>
            <a:ext cx="1744717" cy="979949"/>
          </a:xfrm>
          <a:prstGeom prst="rect">
            <a:avLst/>
          </a:prstGeom>
        </p:spPr>
      </p:pic>
      <p:sp>
        <p:nvSpPr>
          <p:cNvPr id="10" name="圆角矩形 9">
            <a:extLst>
              <a:ext uri="{FF2B5EF4-FFF2-40B4-BE49-F238E27FC236}">
                <a16:creationId xmlns:a16="http://schemas.microsoft.com/office/drawing/2014/main" id="{90D38BBE-B5B1-594F-B8BC-B390D9FCB90B}"/>
              </a:ext>
            </a:extLst>
          </p:cNvPr>
          <p:cNvSpPr/>
          <p:nvPr/>
        </p:nvSpPr>
        <p:spPr>
          <a:xfrm>
            <a:off x="-1" y="94547"/>
            <a:ext cx="10047891" cy="592677"/>
          </a:xfrm>
          <a:prstGeom prst="roundRect">
            <a:avLst/>
          </a:prstGeom>
          <a:solidFill>
            <a:srgbClr val="F2E5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800" b="1" dirty="0">
              <a:solidFill>
                <a:schemeClr val="tx1"/>
              </a:solidFill>
              <a:latin typeface="KaiTi" panose="02010609060101010101" pitchFamily="49" charset="-122"/>
              <a:ea typeface="KaiTi" panose="02010609060101010101" pitchFamily="49" charset="-122"/>
            </a:endParaRPr>
          </a:p>
        </p:txBody>
      </p:sp>
      <p:sp>
        <p:nvSpPr>
          <p:cNvPr id="24" name="文本框 23">
            <a:extLst>
              <a:ext uri="{FF2B5EF4-FFF2-40B4-BE49-F238E27FC236}">
                <a16:creationId xmlns:a16="http://schemas.microsoft.com/office/drawing/2014/main" id="{0DA72D03-6E90-3543-8186-D412AD50469A}"/>
              </a:ext>
            </a:extLst>
          </p:cNvPr>
          <p:cNvSpPr txBox="1"/>
          <p:nvPr/>
        </p:nvSpPr>
        <p:spPr>
          <a:xfrm>
            <a:off x="-108857" y="166808"/>
            <a:ext cx="8799786" cy="646331"/>
          </a:xfrm>
          <a:prstGeom prst="rect">
            <a:avLst/>
          </a:prstGeom>
          <a:noFill/>
        </p:spPr>
        <p:txBody>
          <a:bodyPr wrap="square">
            <a:spAutoFit/>
          </a:bodyPr>
          <a:lstStyle/>
          <a:p>
            <a:pPr algn="ctr"/>
            <a:r>
              <a:rPr lang="en-US" altLang="zh-CN" b="1" dirty="0">
                <a:latin typeface="Times New Roman" panose="02020603050405020304" pitchFamily="18" charset="0"/>
                <a:ea typeface="KaiTi" panose="02010609060101010101" pitchFamily="49" charset="-122"/>
                <a:cs typeface="Times New Roman" panose="02020603050405020304" pitchFamily="18" charset="0"/>
              </a:rPr>
              <a:t>ACM</a:t>
            </a:r>
            <a:r>
              <a:rPr lang="zh-CN" altLang="en-US" b="1" dirty="0">
                <a:latin typeface="Times New Roman" panose="02020603050405020304" pitchFamily="18" charset="0"/>
                <a:ea typeface="KaiTi" panose="02010609060101010101" pitchFamily="49" charset="-122"/>
                <a:cs typeface="Times New Roman" panose="02020603050405020304" pitchFamily="18" charset="0"/>
              </a:rPr>
              <a:t>：</a:t>
            </a:r>
            <a:r>
              <a:rPr lang="en-US" altLang="zh-CN" b="1" dirty="0">
                <a:latin typeface="Times New Roman" panose="02020603050405020304" pitchFamily="18" charset="0"/>
                <a:ea typeface="KaiTi" panose="02010609060101010101" pitchFamily="49" charset="-122"/>
                <a:cs typeface="Times New Roman" panose="02020603050405020304" pitchFamily="18" charset="0"/>
              </a:rPr>
              <a:t>Activation-Guided Consensus Merging for Large Language Models</a:t>
            </a:r>
          </a:p>
          <a:p>
            <a:pPr algn="ctr"/>
            <a:endParaRPr lang="en-HK" altLang="zh-CN" b="1" dirty="0">
              <a:latin typeface="Times New Roman" panose="02020603050405020304" pitchFamily="18" charset="0"/>
              <a:ea typeface="KaiTi" panose="02010609060101010101" pitchFamily="49" charset="-122"/>
              <a:cs typeface="Times New Roman" panose="02020603050405020304" pitchFamily="18" charset="0"/>
            </a:endParaRPr>
          </a:p>
        </p:txBody>
      </p:sp>
      <p:pic>
        <p:nvPicPr>
          <p:cNvPr id="4" name="图片 3" descr="图形用户界面, 图示&#10;&#10;描述已自动生成">
            <a:extLst>
              <a:ext uri="{FF2B5EF4-FFF2-40B4-BE49-F238E27FC236}">
                <a16:creationId xmlns:a16="http://schemas.microsoft.com/office/drawing/2014/main" id="{816B9A9A-FB48-3048-AE7A-4ABB16EEE827}"/>
              </a:ext>
            </a:extLst>
          </p:cNvPr>
          <p:cNvPicPr>
            <a:picLocks noChangeAspect="1"/>
          </p:cNvPicPr>
          <p:nvPr/>
        </p:nvPicPr>
        <p:blipFill>
          <a:blip r:embed="rId3"/>
          <a:stretch>
            <a:fillRect/>
          </a:stretch>
        </p:blipFill>
        <p:spPr>
          <a:xfrm>
            <a:off x="87084" y="885400"/>
            <a:ext cx="7019281" cy="3891205"/>
          </a:xfrm>
          <a:prstGeom prst="rect">
            <a:avLst/>
          </a:prstGeom>
        </p:spPr>
      </p:pic>
      <p:sp>
        <p:nvSpPr>
          <p:cNvPr id="13" name="文本框 12">
            <a:extLst>
              <a:ext uri="{FF2B5EF4-FFF2-40B4-BE49-F238E27FC236}">
                <a16:creationId xmlns:a16="http://schemas.microsoft.com/office/drawing/2014/main" id="{962DB37C-C1FB-D541-B96E-D305611848E5}"/>
              </a:ext>
            </a:extLst>
          </p:cNvPr>
          <p:cNvSpPr txBox="1"/>
          <p:nvPr/>
        </p:nvSpPr>
        <p:spPr>
          <a:xfrm>
            <a:off x="7205442" y="943160"/>
            <a:ext cx="4148771" cy="369332"/>
          </a:xfrm>
          <a:prstGeom prst="rect">
            <a:avLst/>
          </a:prstGeom>
          <a:noFill/>
        </p:spPr>
        <p:txBody>
          <a:bodyPr wrap="square">
            <a:spAutoFit/>
          </a:bodyPr>
          <a:lstStyle/>
          <a:p>
            <a:r>
              <a:rPr lang="zh-CN" altLang="en-US" sz="1800" b="1" dirty="0">
                <a:latin typeface="KaiTi" panose="02010609060101010101" pitchFamily="49" charset="-122"/>
                <a:ea typeface="KaiTi" panose="02010609060101010101" pitchFamily="49" charset="-122"/>
                <a:cs typeface="Times New Roman" panose="02020603050405020304" pitchFamily="18" charset="0"/>
              </a:rPr>
              <a:t>核心方法：</a:t>
            </a:r>
            <a:endParaRPr lang="zh-CN" altLang="en-US" dirty="0"/>
          </a:p>
        </p:txBody>
      </p:sp>
      <p:sp>
        <p:nvSpPr>
          <p:cNvPr id="8" name="文本框 7">
            <a:extLst>
              <a:ext uri="{FF2B5EF4-FFF2-40B4-BE49-F238E27FC236}">
                <a16:creationId xmlns:a16="http://schemas.microsoft.com/office/drawing/2014/main" id="{A4518CB0-5FBA-A945-A095-9B65DA761749}"/>
              </a:ext>
            </a:extLst>
          </p:cNvPr>
          <p:cNvSpPr txBox="1"/>
          <p:nvPr/>
        </p:nvSpPr>
        <p:spPr>
          <a:xfrm>
            <a:off x="305796" y="4882045"/>
            <a:ext cx="4533713" cy="523220"/>
          </a:xfrm>
          <a:prstGeom prst="rect">
            <a:avLst/>
          </a:prstGeom>
          <a:noFill/>
        </p:spPr>
        <p:txBody>
          <a:bodyPr wrap="square">
            <a:spAutoFit/>
          </a:bodyPr>
          <a:lstStyle/>
          <a:p>
            <a:r>
              <a:rPr lang="zh-CN" altLang="en-US" sz="1400" b="1" i="0" dirty="0">
                <a:solidFill>
                  <a:srgbClr val="2C2C36"/>
                </a:solidFill>
                <a:effectLst/>
                <a:latin typeface="KaiTi" panose="02010609060101010101" pitchFamily="49" charset="-122"/>
                <a:ea typeface="KaiTi" panose="02010609060101010101" pitchFamily="49" charset="-122"/>
              </a:rPr>
              <a:t>互信息</a:t>
            </a:r>
            <a:r>
              <a:rPr lang="zh-CN" altLang="en-US" sz="1400" b="0" i="0" dirty="0">
                <a:solidFill>
                  <a:srgbClr val="2C2C36"/>
                </a:solidFill>
                <a:effectLst/>
                <a:latin typeface="KaiTi" panose="02010609060101010101" pitchFamily="49" charset="-122"/>
                <a:ea typeface="KaiTi" panose="02010609060101010101" pitchFamily="49" charset="-122"/>
              </a:rPr>
              <a:t>（</a:t>
            </a:r>
            <a:r>
              <a:rPr lang="en-US" altLang="zh-CN" sz="1400" b="0" i="0" dirty="0">
                <a:solidFill>
                  <a:srgbClr val="2C2C36"/>
                </a:solidFill>
                <a:effectLst/>
                <a:latin typeface="KaiTi" panose="02010609060101010101" pitchFamily="49" charset="-122"/>
                <a:ea typeface="KaiTi" panose="02010609060101010101" pitchFamily="49" charset="-122"/>
              </a:rPr>
              <a:t>Mutual Information, MI</a:t>
            </a:r>
            <a:r>
              <a:rPr lang="zh-CN" altLang="en-US" sz="1400" b="0" i="0" dirty="0">
                <a:solidFill>
                  <a:srgbClr val="2C2C36"/>
                </a:solidFill>
                <a:effectLst/>
                <a:latin typeface="KaiTi" panose="02010609060101010101" pitchFamily="49" charset="-122"/>
                <a:ea typeface="KaiTi" panose="02010609060101010101" pitchFamily="49" charset="-122"/>
              </a:rPr>
              <a:t>）是一种统计度量，用于量化两个随机变量之间的依赖关系，其定义为：</a:t>
            </a:r>
            <a:endParaRPr lang="zh-CN" altLang="en-US" sz="1400" dirty="0">
              <a:latin typeface="KaiTi" panose="02010609060101010101" pitchFamily="49" charset="-122"/>
              <a:ea typeface="KaiTi" panose="02010609060101010101" pitchFamily="49" charset="-122"/>
            </a:endParaRPr>
          </a:p>
        </p:txBody>
      </p:sp>
      <p:pic>
        <p:nvPicPr>
          <p:cNvPr id="6" name="图片 5" descr="文本&#10;&#10;描述已自动生成">
            <a:extLst>
              <a:ext uri="{FF2B5EF4-FFF2-40B4-BE49-F238E27FC236}">
                <a16:creationId xmlns:a16="http://schemas.microsoft.com/office/drawing/2014/main" id="{B7C8CFD8-9CE7-D340-8487-1ADD681921E1}"/>
              </a:ext>
            </a:extLst>
          </p:cNvPr>
          <p:cNvPicPr>
            <a:picLocks noChangeAspect="1"/>
          </p:cNvPicPr>
          <p:nvPr/>
        </p:nvPicPr>
        <p:blipFill>
          <a:blip r:embed="rId4"/>
          <a:stretch>
            <a:fillRect/>
          </a:stretch>
        </p:blipFill>
        <p:spPr>
          <a:xfrm>
            <a:off x="4674328" y="4903692"/>
            <a:ext cx="2432037" cy="529694"/>
          </a:xfrm>
          <a:prstGeom prst="rect">
            <a:avLst/>
          </a:prstGeom>
        </p:spPr>
      </p:pic>
      <p:sp>
        <p:nvSpPr>
          <p:cNvPr id="12" name="文本框 11">
            <a:extLst>
              <a:ext uri="{FF2B5EF4-FFF2-40B4-BE49-F238E27FC236}">
                <a16:creationId xmlns:a16="http://schemas.microsoft.com/office/drawing/2014/main" id="{31D5172F-4EAD-E548-A5BE-8AB05171E33E}"/>
              </a:ext>
            </a:extLst>
          </p:cNvPr>
          <p:cNvSpPr txBox="1"/>
          <p:nvPr/>
        </p:nvSpPr>
        <p:spPr>
          <a:xfrm>
            <a:off x="193935" y="5548736"/>
            <a:ext cx="7011507" cy="954107"/>
          </a:xfrm>
          <a:prstGeom prst="rect">
            <a:avLst/>
          </a:prstGeom>
          <a:noFill/>
        </p:spPr>
        <p:txBody>
          <a:bodyPr wrap="square">
            <a:spAutoFit/>
          </a:bodyPr>
          <a:lstStyle/>
          <a:p>
            <a:r>
              <a:rPr lang="zh-CN" altLang="en-US" sz="1400" b="0" i="0" dirty="0">
                <a:solidFill>
                  <a:srgbClr val="2C2C36"/>
                </a:solidFill>
                <a:effectLst/>
                <a:latin typeface="KaiTi" panose="02010609060101010101" pitchFamily="49" charset="-122"/>
                <a:ea typeface="KaiTi" panose="02010609060101010101" pitchFamily="49" charset="-122"/>
              </a:rPr>
              <a:t>该指标表示知道一个变量能在多大程度上减少对另一个变量的不确定性。在特征空间中，互信息有助于选择与目标任务高度相关、保留关键信息的特征。此外，互信息还能量化特征之间的冗余性，从而优化目标函数以最小化这种冗余。</a:t>
            </a:r>
            <a:br>
              <a:rPr lang="zh-CN" altLang="en-US" sz="1400" dirty="0">
                <a:latin typeface="KaiTi" panose="02010609060101010101" pitchFamily="49" charset="-122"/>
                <a:ea typeface="KaiTi" panose="02010609060101010101" pitchFamily="49" charset="-122"/>
              </a:rPr>
            </a:br>
            <a:r>
              <a:rPr lang="zh-CN" altLang="en-US" sz="1400" b="0" i="0" dirty="0">
                <a:solidFill>
                  <a:srgbClr val="2C2C36"/>
                </a:solidFill>
                <a:effectLst/>
                <a:latin typeface="KaiTi" panose="02010609060101010101" pitchFamily="49" charset="-122"/>
                <a:ea typeface="KaiTi" panose="02010609060101010101" pitchFamily="49" charset="-122"/>
              </a:rPr>
              <a:t>模型融合的本质是整合来自不同模型或特征的互补信息，而互信息可以提升融合的效果。</a:t>
            </a:r>
            <a:endParaRPr lang="zh-CN" altLang="en-US" sz="1400" dirty="0">
              <a:latin typeface="KaiTi" panose="02010609060101010101" pitchFamily="49" charset="-122"/>
              <a:ea typeface="KaiTi" panose="02010609060101010101" pitchFamily="49" charset="-122"/>
            </a:endParaRPr>
          </a:p>
        </p:txBody>
      </p:sp>
      <p:sp>
        <p:nvSpPr>
          <p:cNvPr id="14" name="圆角矩形 13">
            <a:extLst>
              <a:ext uri="{FF2B5EF4-FFF2-40B4-BE49-F238E27FC236}">
                <a16:creationId xmlns:a16="http://schemas.microsoft.com/office/drawing/2014/main" id="{0F984F28-41AC-9640-BAAC-C1080F4B97C2}"/>
              </a:ext>
            </a:extLst>
          </p:cNvPr>
          <p:cNvSpPr/>
          <p:nvPr/>
        </p:nvSpPr>
        <p:spPr>
          <a:xfrm>
            <a:off x="142817" y="4882044"/>
            <a:ext cx="7062625" cy="1809147"/>
          </a:xfrm>
          <a:prstGeom prst="roundRect">
            <a:avLst/>
          </a:prstGeom>
          <a:noFill/>
          <a:ln>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11" name="图片 10" descr="文本&#10;&#10;描述已自动生成">
            <a:extLst>
              <a:ext uri="{FF2B5EF4-FFF2-40B4-BE49-F238E27FC236}">
                <a16:creationId xmlns:a16="http://schemas.microsoft.com/office/drawing/2014/main" id="{606D0B47-B45B-B641-A4EB-159C2F9AE5C3}"/>
              </a:ext>
            </a:extLst>
          </p:cNvPr>
          <p:cNvPicPr>
            <a:picLocks noChangeAspect="1"/>
          </p:cNvPicPr>
          <p:nvPr/>
        </p:nvPicPr>
        <p:blipFill rotWithShape="1">
          <a:blip r:embed="rId5"/>
          <a:srcRect l="-329" t="19657" r="329" b="14380"/>
          <a:stretch/>
        </p:blipFill>
        <p:spPr>
          <a:xfrm>
            <a:off x="7754378" y="2261486"/>
            <a:ext cx="2981751" cy="481098"/>
          </a:xfrm>
          <a:prstGeom prst="rect">
            <a:avLst/>
          </a:prstGeom>
        </p:spPr>
      </p:pic>
      <p:sp>
        <p:nvSpPr>
          <p:cNvPr id="16" name="文本框 15">
            <a:extLst>
              <a:ext uri="{FF2B5EF4-FFF2-40B4-BE49-F238E27FC236}">
                <a16:creationId xmlns:a16="http://schemas.microsoft.com/office/drawing/2014/main" id="{33248F3E-395D-DB42-A2BE-727F8D62DF7C}"/>
              </a:ext>
            </a:extLst>
          </p:cNvPr>
          <p:cNvSpPr txBox="1"/>
          <p:nvPr/>
        </p:nvSpPr>
        <p:spPr>
          <a:xfrm>
            <a:off x="7304519" y="1317682"/>
            <a:ext cx="4148771" cy="923330"/>
          </a:xfrm>
          <a:prstGeom prst="rect">
            <a:avLst/>
          </a:prstGeom>
          <a:noFill/>
        </p:spPr>
        <p:txBody>
          <a:bodyPr wrap="square">
            <a:spAutoFit/>
          </a:bodyPr>
          <a:lstStyle/>
          <a:p>
            <a:r>
              <a:rPr lang="en-US" altLang="zh-CN" sz="1800" b="1" dirty="0">
                <a:latin typeface="KaiTi" panose="02010609060101010101" pitchFamily="49" charset="-122"/>
                <a:ea typeface="KaiTi" panose="02010609060101010101" pitchFamily="49" charset="-122"/>
                <a:cs typeface="Times New Roman" panose="02020603050405020304" pitchFamily="18" charset="0"/>
              </a:rPr>
              <a:t>1.</a:t>
            </a:r>
            <a:r>
              <a:rPr lang="zh-CN" altLang="en-US" sz="1800" b="1" dirty="0">
                <a:latin typeface="KaiTi" panose="02010609060101010101" pitchFamily="49" charset="-122"/>
                <a:ea typeface="KaiTi" panose="02010609060101010101" pitchFamily="49" charset="-122"/>
                <a:cs typeface="Times New Roman" panose="02020603050405020304" pitchFamily="18" charset="0"/>
              </a:rPr>
              <a:t> 计算层间互信息：</a:t>
            </a:r>
            <a:r>
              <a:rPr lang="zh-CN" altLang="en-US" sz="1800" dirty="0">
                <a:latin typeface="KaiTi" panose="02010609060101010101" pitchFamily="49" charset="-122"/>
                <a:ea typeface="KaiTi" panose="02010609060101010101" pitchFamily="49" charset="-122"/>
                <a:cs typeface="Times New Roman" panose="02020603050405020304" pitchFamily="18" charset="0"/>
              </a:rPr>
              <a:t>利用</a:t>
            </a:r>
            <a:r>
              <a:rPr lang="en-US" altLang="zh-CN" sz="1800" dirty="0">
                <a:latin typeface="KaiTi" panose="02010609060101010101" pitchFamily="49" charset="-122"/>
                <a:ea typeface="KaiTi" panose="02010609060101010101" pitchFamily="49" charset="-122"/>
                <a:cs typeface="Times New Roman" panose="02020603050405020304" pitchFamily="18" charset="0"/>
              </a:rPr>
              <a:t>calibration</a:t>
            </a:r>
            <a:r>
              <a:rPr lang="zh-CN" altLang="en-US" sz="1800" dirty="0">
                <a:latin typeface="KaiTi" panose="02010609060101010101" pitchFamily="49" charset="-122"/>
                <a:ea typeface="KaiTi" panose="02010609060101010101" pitchFamily="49" charset="-122"/>
                <a:cs typeface="Times New Roman" panose="02020603050405020304" pitchFamily="18" charset="0"/>
              </a:rPr>
              <a:t> </a:t>
            </a:r>
            <a:r>
              <a:rPr lang="en-US" altLang="zh-CN" sz="1800" dirty="0">
                <a:latin typeface="KaiTi" panose="02010609060101010101" pitchFamily="49" charset="-122"/>
                <a:ea typeface="KaiTi" panose="02010609060101010101" pitchFamily="49" charset="-122"/>
                <a:cs typeface="Times New Roman" panose="02020603050405020304" pitchFamily="18" charset="0"/>
              </a:rPr>
              <a:t>data</a:t>
            </a:r>
            <a:r>
              <a:rPr lang="zh-CN" altLang="en-US" sz="1800" dirty="0">
                <a:latin typeface="KaiTi" panose="02010609060101010101" pitchFamily="49" charset="-122"/>
                <a:ea typeface="KaiTi" panose="02010609060101010101" pitchFamily="49" charset="-122"/>
                <a:cs typeface="Times New Roman" panose="02020603050405020304" pitchFamily="18" charset="0"/>
              </a:rPr>
              <a:t>，得到每一层的激活值，并计算不同模型激活值之间的互信息：</a:t>
            </a:r>
            <a:endParaRPr lang="zh-CN" altLang="en-US" dirty="0"/>
          </a:p>
        </p:txBody>
      </p:sp>
      <p:pic>
        <p:nvPicPr>
          <p:cNvPr id="17" name="图片 16" descr="手机屏幕的截图&#10;&#10;中度可信度描述已自动生成">
            <a:extLst>
              <a:ext uri="{FF2B5EF4-FFF2-40B4-BE49-F238E27FC236}">
                <a16:creationId xmlns:a16="http://schemas.microsoft.com/office/drawing/2014/main" id="{6CE2CCDB-04F1-EF4A-BA19-A0FA5DED82F9}"/>
              </a:ext>
            </a:extLst>
          </p:cNvPr>
          <p:cNvPicPr>
            <a:picLocks noChangeAspect="1"/>
          </p:cNvPicPr>
          <p:nvPr/>
        </p:nvPicPr>
        <p:blipFill>
          <a:blip r:embed="rId6"/>
          <a:stretch>
            <a:fillRect/>
          </a:stretch>
        </p:blipFill>
        <p:spPr>
          <a:xfrm>
            <a:off x="8302886" y="3241630"/>
            <a:ext cx="2429523" cy="921194"/>
          </a:xfrm>
          <a:prstGeom prst="rect">
            <a:avLst/>
          </a:prstGeom>
        </p:spPr>
      </p:pic>
      <p:sp>
        <p:nvSpPr>
          <p:cNvPr id="20" name="文本框 19">
            <a:extLst>
              <a:ext uri="{FF2B5EF4-FFF2-40B4-BE49-F238E27FC236}">
                <a16:creationId xmlns:a16="http://schemas.microsoft.com/office/drawing/2014/main" id="{D0D3975C-6F92-9040-A4FB-B8246E05C06D}"/>
              </a:ext>
            </a:extLst>
          </p:cNvPr>
          <p:cNvSpPr txBox="1"/>
          <p:nvPr/>
        </p:nvSpPr>
        <p:spPr>
          <a:xfrm>
            <a:off x="7317039" y="2876616"/>
            <a:ext cx="3627104" cy="369332"/>
          </a:xfrm>
          <a:prstGeom prst="rect">
            <a:avLst/>
          </a:prstGeom>
          <a:noFill/>
        </p:spPr>
        <p:txBody>
          <a:bodyPr wrap="square">
            <a:spAutoFit/>
          </a:bodyPr>
          <a:lstStyle/>
          <a:p>
            <a:r>
              <a:rPr lang="en-US" altLang="zh-CN" b="1" dirty="0">
                <a:latin typeface="KaiTi" panose="02010609060101010101" pitchFamily="49" charset="-122"/>
                <a:ea typeface="KaiTi" panose="02010609060101010101" pitchFamily="49" charset="-122"/>
                <a:cs typeface="Times New Roman" panose="02020603050405020304" pitchFamily="18" charset="0"/>
              </a:rPr>
              <a:t>2</a:t>
            </a:r>
            <a:r>
              <a:rPr lang="en-US" altLang="zh-CN" sz="1800" b="1" dirty="0">
                <a:latin typeface="KaiTi" panose="02010609060101010101" pitchFamily="49" charset="-122"/>
                <a:ea typeface="KaiTi" panose="02010609060101010101" pitchFamily="49" charset="-122"/>
                <a:cs typeface="Times New Roman" panose="02020603050405020304" pitchFamily="18" charset="0"/>
              </a:rPr>
              <a:t>.</a:t>
            </a:r>
            <a:r>
              <a:rPr lang="zh-CN" altLang="en-US" sz="1800" b="1" dirty="0">
                <a:latin typeface="KaiTi" panose="02010609060101010101" pitchFamily="49" charset="-122"/>
                <a:ea typeface="KaiTi" panose="02010609060101010101" pitchFamily="49" charset="-122"/>
                <a:cs typeface="Times New Roman" panose="02020603050405020304" pitchFamily="18" charset="0"/>
              </a:rPr>
              <a:t> 互信息归一化，得到权重系数</a:t>
            </a:r>
            <a:endParaRPr lang="zh-CN" altLang="en-US" dirty="0"/>
          </a:p>
        </p:txBody>
      </p:sp>
      <p:cxnSp>
        <p:nvCxnSpPr>
          <p:cNvPr id="21" name="直线连接符 20">
            <a:extLst>
              <a:ext uri="{FF2B5EF4-FFF2-40B4-BE49-F238E27FC236}">
                <a16:creationId xmlns:a16="http://schemas.microsoft.com/office/drawing/2014/main" id="{ABEFF7B2-3136-5D48-8400-CC3F3535102C}"/>
              </a:ext>
            </a:extLst>
          </p:cNvPr>
          <p:cNvCxnSpPr>
            <a:cxnSpLocks/>
          </p:cNvCxnSpPr>
          <p:nvPr/>
        </p:nvCxnSpPr>
        <p:spPr>
          <a:xfrm>
            <a:off x="6929846" y="979949"/>
            <a:ext cx="0" cy="2825552"/>
          </a:xfrm>
          <a:prstGeom prst="line">
            <a:avLst/>
          </a:prstGeom>
        </p:spPr>
        <p:style>
          <a:lnRef idx="3">
            <a:schemeClr val="accent1"/>
          </a:lnRef>
          <a:fillRef idx="0">
            <a:schemeClr val="accent1"/>
          </a:fillRef>
          <a:effectRef idx="2">
            <a:schemeClr val="accent1"/>
          </a:effectRef>
          <a:fontRef idx="minor">
            <a:schemeClr val="tx1"/>
          </a:fontRef>
        </p:style>
      </p:cxnSp>
      <p:pic>
        <p:nvPicPr>
          <p:cNvPr id="25" name="图片 24" descr="黑色的钟表&#10;&#10;中度可信度描述已自动生成">
            <a:extLst>
              <a:ext uri="{FF2B5EF4-FFF2-40B4-BE49-F238E27FC236}">
                <a16:creationId xmlns:a16="http://schemas.microsoft.com/office/drawing/2014/main" id="{5CC8345A-3688-CC43-8A40-480E9294F91B}"/>
              </a:ext>
            </a:extLst>
          </p:cNvPr>
          <p:cNvPicPr>
            <a:picLocks noChangeAspect="1"/>
          </p:cNvPicPr>
          <p:nvPr/>
        </p:nvPicPr>
        <p:blipFill>
          <a:blip r:embed="rId7"/>
          <a:stretch>
            <a:fillRect/>
          </a:stretch>
        </p:blipFill>
        <p:spPr>
          <a:xfrm>
            <a:off x="7977292" y="4664395"/>
            <a:ext cx="3509867" cy="740869"/>
          </a:xfrm>
          <a:prstGeom prst="rect">
            <a:avLst/>
          </a:prstGeom>
        </p:spPr>
      </p:pic>
      <p:sp>
        <p:nvSpPr>
          <p:cNvPr id="27" name="文本框 26">
            <a:extLst>
              <a:ext uri="{FF2B5EF4-FFF2-40B4-BE49-F238E27FC236}">
                <a16:creationId xmlns:a16="http://schemas.microsoft.com/office/drawing/2014/main" id="{CF8D03CB-F2E8-124C-A248-AF4D202A9D9E}"/>
              </a:ext>
            </a:extLst>
          </p:cNvPr>
          <p:cNvSpPr txBox="1"/>
          <p:nvPr/>
        </p:nvSpPr>
        <p:spPr>
          <a:xfrm>
            <a:off x="7304519" y="4162824"/>
            <a:ext cx="6150428" cy="369332"/>
          </a:xfrm>
          <a:prstGeom prst="rect">
            <a:avLst/>
          </a:prstGeom>
          <a:noFill/>
        </p:spPr>
        <p:txBody>
          <a:bodyPr wrap="square">
            <a:spAutoFit/>
          </a:bodyPr>
          <a:lstStyle/>
          <a:p>
            <a:r>
              <a:rPr lang="en-US" altLang="zh-CN" sz="1800" b="1" dirty="0">
                <a:latin typeface="KaiTi" panose="02010609060101010101" pitchFamily="49" charset="-122"/>
                <a:ea typeface="KaiTi" panose="02010609060101010101" pitchFamily="49" charset="-122"/>
                <a:cs typeface="Times New Roman" panose="02020603050405020304" pitchFamily="18" charset="0"/>
              </a:rPr>
              <a:t>3.</a:t>
            </a:r>
            <a:r>
              <a:rPr lang="zh-CN" altLang="en-US" sz="1800" b="1" dirty="0">
                <a:latin typeface="KaiTi" panose="02010609060101010101" pitchFamily="49" charset="-122"/>
                <a:ea typeface="KaiTi" panose="02010609060101010101" pitchFamily="49" charset="-122"/>
                <a:cs typeface="Times New Roman" panose="02020603050405020304" pitchFamily="18" charset="0"/>
              </a:rPr>
              <a:t> 逐层进行模型融合</a:t>
            </a:r>
            <a:endParaRPr lang="zh-CN" altLang="en-US" dirty="0"/>
          </a:p>
        </p:txBody>
      </p:sp>
    </p:spTree>
    <p:extLst>
      <p:ext uri="{BB962C8B-B14F-4D97-AF65-F5344CB8AC3E}">
        <p14:creationId xmlns:p14="http://schemas.microsoft.com/office/powerpoint/2010/main" val="2255896221"/>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58</TotalTime>
  <Words>2233</Words>
  <Application>Microsoft Macintosh PowerPoint</Application>
  <PresentationFormat>宽屏</PresentationFormat>
  <Paragraphs>97</Paragraphs>
  <Slides>11</Slides>
  <Notes>0</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11</vt:i4>
      </vt:variant>
    </vt:vector>
  </HeadingPairs>
  <TitlesOfParts>
    <vt:vector size="20" baseType="lpstr">
      <vt:lpstr>等线</vt:lpstr>
      <vt:lpstr>等线 Light</vt:lpstr>
      <vt:lpstr>KaiTi</vt:lpstr>
      <vt:lpstr>mp-quote</vt:lpstr>
      <vt:lpstr>NimbusRomNo9L</vt:lpstr>
      <vt:lpstr>system-ui</vt:lpstr>
      <vt:lpstr>Arial</vt:lpstr>
      <vt:lpstr>Times New Roman</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YAO Yuxuan</dc:creator>
  <cp:lastModifiedBy>YAO Yuxuan</cp:lastModifiedBy>
  <cp:revision>8</cp:revision>
  <dcterms:created xsi:type="dcterms:W3CDTF">2025-11-06T08:21:12Z</dcterms:created>
  <dcterms:modified xsi:type="dcterms:W3CDTF">2025-11-06T09:19:38Z</dcterms:modified>
</cp:coreProperties>
</file>